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1" r:id="rId2"/>
    <p:sldId id="256" r:id="rId3"/>
    <p:sldId id="280" r:id="rId4"/>
    <p:sldId id="281" r:id="rId5"/>
    <p:sldId id="279" r:id="rId6"/>
    <p:sldId id="258" r:id="rId7"/>
    <p:sldId id="257" r:id="rId8"/>
    <p:sldId id="259" r:id="rId9"/>
    <p:sldId id="282" r:id="rId10"/>
    <p:sldId id="260" r:id="rId11"/>
    <p:sldId id="294" r:id="rId12"/>
    <p:sldId id="298" r:id="rId13"/>
    <p:sldId id="283" r:id="rId14"/>
    <p:sldId id="299" r:id="rId15"/>
    <p:sldId id="295" r:id="rId16"/>
    <p:sldId id="300" r:id="rId17"/>
    <p:sldId id="284" r:id="rId18"/>
    <p:sldId id="287" r:id="rId19"/>
    <p:sldId id="289" r:id="rId20"/>
    <p:sldId id="290" r:id="rId21"/>
    <p:sldId id="291" r:id="rId22"/>
    <p:sldId id="268" r:id="rId23"/>
    <p:sldId id="269" r:id="rId24"/>
    <p:sldId id="285" r:id="rId25"/>
    <p:sldId id="270" r:id="rId26"/>
    <p:sldId id="292" r:id="rId27"/>
    <p:sldId id="272" r:id="rId28"/>
    <p:sldId id="273" r:id="rId29"/>
    <p:sldId id="274" r:id="rId30"/>
    <p:sldId id="275" r:id="rId31"/>
    <p:sldId id="278" r:id="rId32"/>
    <p:sldId id="302" r:id="rId33"/>
    <p:sldId id="303" r:id="rId34"/>
    <p:sldId id="304" r:id="rId35"/>
    <p:sldId id="296" r:id="rId36"/>
  </p:sldIdLst>
  <p:sldSz cx="9144000" cy="6858000" type="screen4x3"/>
  <p:notesSz cx="6950075"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29" autoAdjust="0"/>
  </p:normalViewPr>
  <p:slideViewPr>
    <p:cSldViewPr>
      <p:cViewPr varScale="1">
        <p:scale>
          <a:sx n="66" d="100"/>
          <a:sy n="66" d="100"/>
        </p:scale>
        <p:origin x="-120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78C01E7-3799-461B-BBE8-40CB02FA6FCA}" type="datetimeFigureOut">
              <a:rPr lang="es-MX" smtClean="0"/>
              <a:t>09/11/2017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AFBE7AF-2AB7-4299-BA5D-12DA0D285526}" type="slidenum">
              <a:rPr lang="es-MX" smtClean="0"/>
              <a:t>‹Nº›</a:t>
            </a:fld>
            <a:endParaRPr lang="es-MX"/>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78C01E7-3799-461B-BBE8-40CB02FA6FCA}" type="datetimeFigureOut">
              <a:rPr lang="es-MX" smtClean="0"/>
              <a:t>09/11/2017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AFBE7AF-2AB7-4299-BA5D-12DA0D285526}"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78C01E7-3799-461B-BBE8-40CB02FA6FCA}" type="datetimeFigureOut">
              <a:rPr lang="es-MX" smtClean="0"/>
              <a:t>09/11/2017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AFBE7AF-2AB7-4299-BA5D-12DA0D285526}"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8C01E7-3799-461B-BBE8-40CB02FA6FCA}" type="datetimeFigureOut">
              <a:rPr lang="es-MX" smtClean="0"/>
              <a:t>09/11/2017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AFBE7AF-2AB7-4299-BA5D-12DA0D285526}"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78C01E7-3799-461B-BBE8-40CB02FA6FCA}" type="datetimeFigureOut">
              <a:rPr lang="es-MX" smtClean="0"/>
              <a:t>09/11/2017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AFBE7AF-2AB7-4299-BA5D-12DA0D285526}"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8C01E7-3799-461B-BBE8-40CB02FA6FCA}" type="datetimeFigureOut">
              <a:rPr lang="es-MX" smtClean="0"/>
              <a:t>09/11/2017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AFBE7AF-2AB7-4299-BA5D-12DA0D285526}"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78C01E7-3799-461B-BBE8-40CB02FA6FCA}" type="datetimeFigureOut">
              <a:rPr lang="es-MX" smtClean="0"/>
              <a:t>09/11/2017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AFBE7AF-2AB7-4299-BA5D-12DA0D285526}" type="slidenum">
              <a:rPr lang="es-MX" smtClean="0"/>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78C01E7-3799-461B-BBE8-40CB02FA6FCA}" type="datetimeFigureOut">
              <a:rPr lang="es-MX" smtClean="0"/>
              <a:t>09/11/2017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AFBE7AF-2AB7-4299-BA5D-12DA0D285526}"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C01E7-3799-461B-BBE8-40CB02FA6FCA}" type="datetimeFigureOut">
              <a:rPr lang="es-MX" smtClean="0"/>
              <a:t>09/11/2017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AFBE7AF-2AB7-4299-BA5D-12DA0D285526}"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8C01E7-3799-461B-BBE8-40CB02FA6FCA}" type="datetimeFigureOut">
              <a:rPr lang="es-MX" smtClean="0"/>
              <a:t>09/11/2017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AFBE7AF-2AB7-4299-BA5D-12DA0D285526}"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8C01E7-3799-461B-BBE8-40CB02FA6FCA}" type="datetimeFigureOut">
              <a:rPr lang="es-MX" smtClean="0"/>
              <a:t>09/11/2017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AFBE7AF-2AB7-4299-BA5D-12DA0D285526}" type="slidenum">
              <a:rPr lang="es-MX" smtClean="0"/>
              <a:t>‹Nº›</a:t>
            </a:fld>
            <a:endParaRPr lang="es-MX"/>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78C01E7-3799-461B-BBE8-40CB02FA6FCA}" type="datetimeFigureOut">
              <a:rPr lang="es-MX" smtClean="0"/>
              <a:t>09/11/2017</a:t>
            </a:fld>
            <a:endParaRPr lang="es-MX"/>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MX"/>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AFBE7AF-2AB7-4299-BA5D-12DA0D285526}"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aliciabanuelos.net/" TargetMode="External"/><Relationship Id="rId2" Type="http://schemas.openxmlformats.org/officeDocument/2006/relationships/hyperlink" Target="http://www.pacoprieto.com/category/sociedad-de-la-informacion-estudios-e-inform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9592" y="1916832"/>
            <a:ext cx="6820981" cy="3785652"/>
          </a:xfrm>
          <a:prstGeom prst="rect">
            <a:avLst/>
          </a:prstGeom>
          <a:noFill/>
        </p:spPr>
        <p:txBody>
          <a:bodyPr wrap="square" rtlCol="0">
            <a:spAutoFit/>
          </a:bodyPr>
          <a:lstStyle/>
          <a:p>
            <a:endParaRPr lang="es-MX" dirty="0" smtClean="0"/>
          </a:p>
          <a:p>
            <a:endParaRPr lang="es-MX" dirty="0" smtClean="0"/>
          </a:p>
          <a:p>
            <a:r>
              <a:rPr lang="es-MX" sz="2000" dirty="0" smtClean="0"/>
              <a:t>		CONFERENCIA MAGISTRAL</a:t>
            </a:r>
            <a:endParaRPr lang="es-MX" sz="2000" dirty="0"/>
          </a:p>
          <a:p>
            <a:endParaRPr lang="es-MX" sz="2000" dirty="0" smtClean="0"/>
          </a:p>
          <a:p>
            <a:pPr algn="ctr"/>
            <a:r>
              <a:rPr lang="es-MX" sz="2000" dirty="0" smtClean="0"/>
              <a:t>PRESENTE Y FUTURO DE LA EVALUACION Y</a:t>
            </a:r>
          </a:p>
          <a:p>
            <a:pPr algn="ctr"/>
            <a:r>
              <a:rPr lang="es-MX" sz="2000" dirty="0"/>
              <a:t>A</a:t>
            </a:r>
            <a:r>
              <a:rPr lang="es-MX" sz="2000" dirty="0" smtClean="0"/>
              <a:t>CREDITACION DE LOS PROGRAMAS EDUCATIVOS</a:t>
            </a:r>
          </a:p>
          <a:p>
            <a:endParaRPr lang="es-MX" sz="2000" dirty="0"/>
          </a:p>
          <a:p>
            <a:endParaRPr lang="es-MX" dirty="0" smtClean="0"/>
          </a:p>
          <a:p>
            <a:pPr algn="ctr"/>
            <a:r>
              <a:rPr lang="es-MX" dirty="0" smtClean="0"/>
              <a:t>  MCE. HECTOR HUGO BENAVIDES VALDEZ</a:t>
            </a:r>
          </a:p>
          <a:p>
            <a:endParaRPr lang="es-MX" dirty="0"/>
          </a:p>
          <a:p>
            <a:endParaRPr lang="es-MX" dirty="0" smtClean="0"/>
          </a:p>
          <a:p>
            <a:endParaRPr lang="es-MX" dirty="0"/>
          </a:p>
          <a:p>
            <a:r>
              <a:rPr lang="es-MX" sz="1400" dirty="0" smtClean="0"/>
              <a:t>Guadalajara, Jalisco 				Noviembre de 2017</a:t>
            </a:r>
            <a:endParaRPr lang="en-US" sz="1400" dirty="0"/>
          </a:p>
        </p:txBody>
      </p:sp>
      <p:pic>
        <p:nvPicPr>
          <p:cNvPr id="3" name="Imagen 2" descr="C:\Users\hugo benavides\Desktop\logo COMACE.png"/>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2520280" cy="936104"/>
          </a:xfrm>
          <a:prstGeom prst="rect">
            <a:avLst/>
          </a:prstGeom>
          <a:noFill/>
          <a:ln>
            <a:noFill/>
          </a:ln>
        </p:spPr>
      </p:pic>
      <p:pic>
        <p:nvPicPr>
          <p:cNvPr id="4" name="Picture 4" descr="COPA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154" y="706866"/>
            <a:ext cx="2858232" cy="94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4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751344"/>
            <a:ext cx="7560840" cy="5355312"/>
          </a:xfrm>
          <a:prstGeom prst="rect">
            <a:avLst/>
          </a:prstGeom>
        </p:spPr>
        <p:txBody>
          <a:bodyPr wrap="square">
            <a:spAutoFit/>
          </a:bodyPr>
          <a:lstStyle/>
          <a:p>
            <a:r>
              <a:rPr lang="es-MX" dirty="0"/>
              <a:t>En la práctica se reconocen diversos conceptos de calidad que dan lugar a diferentes tipos de evaluación y acreditación, fundamentalmente se distingue entre</a:t>
            </a:r>
            <a:r>
              <a:rPr lang="es-MX" dirty="0" smtClean="0"/>
              <a:t>:</a:t>
            </a:r>
          </a:p>
          <a:p>
            <a:endParaRPr lang="es-MX" dirty="0" smtClean="0"/>
          </a:p>
          <a:p>
            <a:r>
              <a:rPr lang="es-MX" dirty="0" smtClean="0"/>
              <a:t> </a:t>
            </a:r>
            <a:r>
              <a:rPr lang="es-MX" dirty="0">
                <a:solidFill>
                  <a:srgbClr val="FF0000"/>
                </a:solidFill>
              </a:rPr>
              <a:t>(i) Una calidad como excelencia definida por los parámetros más altos</a:t>
            </a:r>
            <a:r>
              <a:rPr lang="es-MX" dirty="0" smtClean="0">
                <a:solidFill>
                  <a:srgbClr val="FF0000"/>
                </a:solidFill>
              </a:rPr>
              <a:t>;</a:t>
            </a:r>
          </a:p>
          <a:p>
            <a:endParaRPr lang="es-MX" dirty="0">
              <a:solidFill>
                <a:srgbClr val="FF0000"/>
              </a:solidFill>
            </a:endParaRPr>
          </a:p>
          <a:p>
            <a:r>
              <a:rPr lang="es-MX" dirty="0" smtClean="0">
                <a:solidFill>
                  <a:srgbClr val="FF0000"/>
                </a:solidFill>
              </a:rPr>
              <a:t> </a:t>
            </a:r>
            <a:r>
              <a:rPr lang="es-MX" dirty="0">
                <a:solidFill>
                  <a:srgbClr val="FF0000"/>
                </a:solidFill>
              </a:rPr>
              <a:t>(ii) calidad como capacidad para cumplir con la misión declarada por la institución o programa</a:t>
            </a:r>
            <a:r>
              <a:rPr lang="es-MX" dirty="0" smtClean="0">
                <a:solidFill>
                  <a:srgbClr val="FF0000"/>
                </a:solidFill>
              </a:rPr>
              <a:t>;</a:t>
            </a:r>
          </a:p>
          <a:p>
            <a:endParaRPr lang="es-MX" dirty="0" smtClean="0">
              <a:solidFill>
                <a:srgbClr val="FF0000"/>
              </a:solidFill>
            </a:endParaRPr>
          </a:p>
          <a:p>
            <a:r>
              <a:rPr lang="es-MX" dirty="0" smtClean="0">
                <a:solidFill>
                  <a:srgbClr val="FF0000"/>
                </a:solidFill>
              </a:rPr>
              <a:t> </a:t>
            </a:r>
            <a:r>
              <a:rPr lang="es-MX" dirty="0">
                <a:solidFill>
                  <a:srgbClr val="FF0000"/>
                </a:solidFill>
              </a:rPr>
              <a:t>(iii) calidad como resultados del aprendizaje logrado por los alumnos</a:t>
            </a:r>
            <a:r>
              <a:rPr lang="es-MX" dirty="0" smtClean="0">
                <a:solidFill>
                  <a:srgbClr val="FF0000"/>
                </a:solidFill>
              </a:rPr>
              <a:t>;</a:t>
            </a:r>
          </a:p>
          <a:p>
            <a:endParaRPr lang="es-MX" dirty="0" smtClean="0">
              <a:solidFill>
                <a:srgbClr val="FF0000"/>
              </a:solidFill>
            </a:endParaRPr>
          </a:p>
          <a:p>
            <a:r>
              <a:rPr lang="es-MX" dirty="0" smtClean="0">
                <a:solidFill>
                  <a:srgbClr val="FF0000"/>
                </a:solidFill>
              </a:rPr>
              <a:t> </a:t>
            </a:r>
            <a:r>
              <a:rPr lang="es-MX" dirty="0">
                <a:solidFill>
                  <a:srgbClr val="FF0000"/>
                </a:solidFill>
              </a:rPr>
              <a:t>(iv) calidad como umbral mínimo definido de acuerdo a criterios y normas</a:t>
            </a:r>
            <a:r>
              <a:rPr lang="es-MX" dirty="0" smtClean="0">
                <a:solidFill>
                  <a:srgbClr val="FF0000"/>
                </a:solidFill>
              </a:rPr>
              <a:t>;</a:t>
            </a:r>
          </a:p>
          <a:p>
            <a:r>
              <a:rPr lang="es-MX" dirty="0" smtClean="0">
                <a:solidFill>
                  <a:srgbClr val="FF0000"/>
                </a:solidFill>
              </a:rPr>
              <a:t> </a:t>
            </a:r>
          </a:p>
          <a:p>
            <a:r>
              <a:rPr lang="es-MX" dirty="0" smtClean="0">
                <a:solidFill>
                  <a:srgbClr val="FF0000"/>
                </a:solidFill>
              </a:rPr>
              <a:t>(</a:t>
            </a:r>
            <a:r>
              <a:rPr lang="es-MX" dirty="0">
                <a:solidFill>
                  <a:srgbClr val="FF0000"/>
                </a:solidFill>
              </a:rPr>
              <a:t>v) calidad como mejoramiento continuo donde el centro de gravedad reside en el aprendizaje de la organización</a:t>
            </a:r>
            <a:r>
              <a:rPr lang="es-MX" dirty="0" smtClean="0">
                <a:solidFill>
                  <a:srgbClr val="FF0000"/>
                </a:solidFill>
              </a:rPr>
              <a:t>;</a:t>
            </a:r>
          </a:p>
          <a:p>
            <a:endParaRPr lang="es-MX" dirty="0" smtClean="0">
              <a:solidFill>
                <a:srgbClr val="FF0000"/>
              </a:solidFill>
            </a:endParaRPr>
          </a:p>
          <a:p>
            <a:r>
              <a:rPr lang="es-MX" dirty="0" smtClean="0">
                <a:solidFill>
                  <a:srgbClr val="FF0000"/>
                </a:solidFill>
              </a:rPr>
              <a:t> </a:t>
            </a:r>
            <a:r>
              <a:rPr lang="es-MX" dirty="0">
                <a:solidFill>
                  <a:srgbClr val="FF0000"/>
                </a:solidFill>
              </a:rPr>
              <a:t>(vi) calidad como el valor obtenido por el dinero invertido, concepto usado en situaciones donde los gobiernos enfrentan restricciones fiscales o buscan elevar la eficiencia de las instituciones o programas. [</a:t>
            </a:r>
            <a:r>
              <a:rPr lang="es-MX" dirty="0" err="1">
                <a:solidFill>
                  <a:srgbClr val="FF0000"/>
                </a:solidFill>
              </a:rPr>
              <a:t>Johnstone</a:t>
            </a:r>
            <a:r>
              <a:rPr lang="es-MX" dirty="0">
                <a:solidFill>
                  <a:srgbClr val="FF0000"/>
                </a:solidFill>
              </a:rPr>
              <a:t>, 2000] </a:t>
            </a:r>
          </a:p>
        </p:txBody>
      </p:sp>
    </p:spTree>
    <p:extLst>
      <p:ext uri="{BB962C8B-B14F-4D97-AF65-F5344CB8AC3E}">
        <p14:creationId xmlns:p14="http://schemas.microsoft.com/office/powerpoint/2010/main" val="3143848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476672"/>
            <a:ext cx="8352928" cy="6186309"/>
          </a:xfrm>
          <a:prstGeom prst="rect">
            <a:avLst/>
          </a:prstGeom>
        </p:spPr>
        <p:txBody>
          <a:bodyPr wrap="square">
            <a:spAutoFit/>
          </a:bodyPr>
          <a:lstStyle/>
          <a:p>
            <a:r>
              <a:rPr lang="es-MX" dirty="0"/>
              <a:t>El caso de las referencias </a:t>
            </a:r>
            <a:r>
              <a:rPr lang="es-MX" dirty="0" smtClean="0"/>
              <a:t>nacionales</a:t>
            </a:r>
          </a:p>
          <a:p>
            <a:endParaRPr lang="es-MX" dirty="0"/>
          </a:p>
          <a:p>
            <a:r>
              <a:rPr lang="es-MX" dirty="0" smtClean="0"/>
              <a:t>En </a:t>
            </a:r>
            <a:r>
              <a:rPr lang="es-MX" dirty="0"/>
              <a:t>el caso de México, ANUIES presenta la obra “La Educación Superior en el Siglo XXI: ocho postulados” (2001) en la cual hace referencia a las características de excelencia educativa en las Instituciones de Educación Superior y sus planes y programas, en la cual los menciona de la siguiente manera: </a:t>
            </a:r>
          </a:p>
          <a:p>
            <a:pPr marL="342900" indent="-342900">
              <a:buAutoNum type="arabicPeriod"/>
            </a:pPr>
            <a:r>
              <a:rPr lang="es-MX" dirty="0"/>
              <a:t>Calidad e innovación</a:t>
            </a:r>
          </a:p>
          <a:p>
            <a:r>
              <a:rPr lang="es-MX" dirty="0"/>
              <a:t> </a:t>
            </a:r>
          </a:p>
          <a:p>
            <a:r>
              <a:rPr lang="es-MX" dirty="0"/>
              <a:t>2. Congruencia con su naturaleza académica </a:t>
            </a:r>
          </a:p>
          <a:p>
            <a:endParaRPr lang="es-MX" dirty="0"/>
          </a:p>
          <a:p>
            <a:r>
              <a:rPr lang="es-MX" dirty="0"/>
              <a:t>3. Pertinencia con relación a las necesidades del país.</a:t>
            </a:r>
          </a:p>
          <a:p>
            <a:endParaRPr lang="es-MX" dirty="0"/>
          </a:p>
          <a:p>
            <a:r>
              <a:rPr lang="es-MX" dirty="0"/>
              <a:t>4. Equidad </a:t>
            </a:r>
          </a:p>
          <a:p>
            <a:endParaRPr lang="es-MX" dirty="0"/>
          </a:p>
          <a:p>
            <a:r>
              <a:rPr lang="es-MX" dirty="0"/>
              <a:t>5. Humanismo</a:t>
            </a:r>
          </a:p>
          <a:p>
            <a:endParaRPr lang="es-MX" dirty="0"/>
          </a:p>
          <a:p>
            <a:r>
              <a:rPr lang="es-MX" dirty="0"/>
              <a:t>6. Compromiso con la construcción de una sociedad mejor </a:t>
            </a:r>
          </a:p>
          <a:p>
            <a:endParaRPr lang="es-MX" dirty="0"/>
          </a:p>
          <a:p>
            <a:r>
              <a:rPr lang="es-MX" dirty="0"/>
              <a:t>7. Autonomía responsable</a:t>
            </a:r>
          </a:p>
          <a:p>
            <a:r>
              <a:rPr lang="es-MX" dirty="0"/>
              <a:t> </a:t>
            </a:r>
          </a:p>
          <a:p>
            <a:r>
              <a:rPr lang="es-MX" dirty="0"/>
              <a:t>8. Estructura de gobierno y operación ejemplares</a:t>
            </a:r>
          </a:p>
        </p:txBody>
      </p:sp>
    </p:spTree>
    <p:extLst>
      <p:ext uri="{BB962C8B-B14F-4D97-AF65-F5344CB8AC3E}">
        <p14:creationId xmlns:p14="http://schemas.microsoft.com/office/powerpoint/2010/main" val="1617966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41834" y="1038637"/>
            <a:ext cx="8260331" cy="4780726"/>
          </a:xfrm>
          <a:prstGeom prst="rect">
            <a:avLst/>
          </a:prstGeom>
        </p:spPr>
      </p:pic>
    </p:spTree>
    <p:extLst>
      <p:ext uri="{BB962C8B-B14F-4D97-AF65-F5344CB8AC3E}">
        <p14:creationId xmlns:p14="http://schemas.microsoft.com/office/powerpoint/2010/main" val="590884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55776" y="1700808"/>
            <a:ext cx="5743688" cy="2062103"/>
          </a:xfrm>
          <a:prstGeom prst="rect">
            <a:avLst/>
          </a:prstGeom>
          <a:noFill/>
        </p:spPr>
        <p:txBody>
          <a:bodyPr wrap="none" rtlCol="0">
            <a:spAutoFit/>
          </a:bodyPr>
          <a:lstStyle/>
          <a:p>
            <a:r>
              <a:rPr lang="es-MX" sz="3200" dirty="0" smtClean="0">
                <a:solidFill>
                  <a:srgbClr val="FF0000"/>
                </a:solidFill>
              </a:rPr>
              <a:t>INTERNACIONALZACION DE LA </a:t>
            </a:r>
          </a:p>
          <a:p>
            <a:r>
              <a:rPr lang="es-MX" sz="3200" dirty="0" smtClean="0">
                <a:solidFill>
                  <a:srgbClr val="FF0000"/>
                </a:solidFill>
              </a:rPr>
              <a:t>EDUCACION SUPERIOR</a:t>
            </a:r>
          </a:p>
          <a:p>
            <a:endParaRPr lang="es-MX" sz="3200" dirty="0" smtClean="0">
              <a:solidFill>
                <a:srgbClr val="FF0000"/>
              </a:solidFill>
            </a:endParaRPr>
          </a:p>
          <a:p>
            <a:r>
              <a:rPr lang="es-MX" sz="3200" dirty="0" smtClean="0">
                <a:solidFill>
                  <a:srgbClr val="FF0000"/>
                </a:solidFill>
              </a:rPr>
              <a:t>CARACTERIZACION </a:t>
            </a:r>
            <a:endParaRPr lang="en-US" sz="3200" dirty="0">
              <a:solidFill>
                <a:srgbClr val="FF0000"/>
              </a:solidFill>
            </a:endParaRPr>
          </a:p>
        </p:txBody>
      </p:sp>
    </p:spTree>
    <p:extLst>
      <p:ext uri="{BB962C8B-B14F-4D97-AF65-F5344CB8AC3E}">
        <p14:creationId xmlns:p14="http://schemas.microsoft.com/office/powerpoint/2010/main" val="2180966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7544" y="476672"/>
            <a:ext cx="8260331" cy="3168352"/>
          </a:xfrm>
          <a:prstGeom prst="rect">
            <a:avLst/>
          </a:prstGeom>
        </p:spPr>
      </p:pic>
      <p:pic>
        <p:nvPicPr>
          <p:cNvPr id="3" name="Imagen 2"/>
          <p:cNvPicPr>
            <a:picLocks noChangeAspect="1"/>
          </p:cNvPicPr>
          <p:nvPr/>
        </p:nvPicPr>
        <p:blipFill>
          <a:blip r:embed="rId3"/>
          <a:stretch>
            <a:fillRect/>
          </a:stretch>
        </p:blipFill>
        <p:spPr>
          <a:xfrm>
            <a:off x="395536" y="4005064"/>
            <a:ext cx="8260331" cy="1728192"/>
          </a:xfrm>
          <a:prstGeom prst="rect">
            <a:avLst/>
          </a:prstGeom>
        </p:spPr>
      </p:pic>
    </p:spTree>
    <p:extLst>
      <p:ext uri="{BB962C8B-B14F-4D97-AF65-F5344CB8AC3E}">
        <p14:creationId xmlns:p14="http://schemas.microsoft.com/office/powerpoint/2010/main" val="2629363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3529" y="3140968"/>
            <a:ext cx="7632848" cy="2160240"/>
          </a:xfrm>
          <a:prstGeom prst="rect">
            <a:avLst/>
          </a:prstGeom>
        </p:spPr>
      </p:pic>
      <p:sp>
        <p:nvSpPr>
          <p:cNvPr id="3" name="Rectángulo 2"/>
          <p:cNvSpPr/>
          <p:nvPr/>
        </p:nvSpPr>
        <p:spPr>
          <a:xfrm>
            <a:off x="441834" y="548680"/>
            <a:ext cx="7334014" cy="2031325"/>
          </a:xfrm>
          <a:prstGeom prst="rect">
            <a:avLst/>
          </a:prstGeom>
        </p:spPr>
        <p:txBody>
          <a:bodyPr wrap="square">
            <a:spAutoFit/>
          </a:bodyPr>
          <a:lstStyle/>
          <a:p>
            <a:r>
              <a:rPr lang="es-ES" dirty="0">
                <a:solidFill>
                  <a:srgbClr val="7030A0"/>
                </a:solidFill>
              </a:rPr>
              <a:t>"La internacionalización es un proceso que prepara a la comunidad para la participación exitosa en un mundo cada vez más interdependiente. En el caso de la Educación Superior, el proceso debe envolver todas sus facetas promoviendo el entendimiento global y desarrollando habilidades para vivir y trabajar eficientemente en un mundo multicultural" </a:t>
            </a:r>
            <a:r>
              <a:rPr lang="es-ES" dirty="0" err="1">
                <a:solidFill>
                  <a:srgbClr val="7030A0"/>
                </a:solidFill>
              </a:rPr>
              <a:t>Anne</a:t>
            </a:r>
            <a:r>
              <a:rPr lang="es-ES" dirty="0">
                <a:solidFill>
                  <a:srgbClr val="7030A0"/>
                </a:solidFill>
              </a:rPr>
              <a:t> Francis, "BCCIE </a:t>
            </a:r>
            <a:r>
              <a:rPr lang="es-ES" dirty="0" err="1">
                <a:solidFill>
                  <a:srgbClr val="7030A0"/>
                </a:solidFill>
              </a:rPr>
              <a:t>Task</a:t>
            </a:r>
            <a:r>
              <a:rPr lang="es-ES" dirty="0">
                <a:solidFill>
                  <a:srgbClr val="7030A0"/>
                </a:solidFill>
              </a:rPr>
              <a:t> </a:t>
            </a:r>
            <a:r>
              <a:rPr lang="es-ES" dirty="0" err="1">
                <a:solidFill>
                  <a:srgbClr val="7030A0"/>
                </a:solidFill>
              </a:rPr>
              <a:t>Force</a:t>
            </a:r>
            <a:r>
              <a:rPr lang="es-ES" dirty="0">
                <a:solidFill>
                  <a:srgbClr val="7030A0"/>
                </a:solidFill>
              </a:rPr>
              <a:t> </a:t>
            </a:r>
            <a:r>
              <a:rPr lang="es-ES" dirty="0" err="1">
                <a:solidFill>
                  <a:srgbClr val="7030A0"/>
                </a:solidFill>
              </a:rPr>
              <a:t>Report</a:t>
            </a:r>
            <a:r>
              <a:rPr lang="es-ES" dirty="0">
                <a:solidFill>
                  <a:srgbClr val="7030A0"/>
                </a:solidFill>
              </a:rPr>
              <a:t>", </a:t>
            </a:r>
            <a:endParaRPr lang="en-US" dirty="0">
              <a:solidFill>
                <a:srgbClr val="7030A0"/>
              </a:solidFill>
            </a:endParaRPr>
          </a:p>
        </p:txBody>
      </p:sp>
    </p:spTree>
    <p:extLst>
      <p:ext uri="{BB962C8B-B14F-4D97-AF65-F5344CB8AC3E}">
        <p14:creationId xmlns:p14="http://schemas.microsoft.com/office/powerpoint/2010/main" val="3400239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7544" y="476672"/>
            <a:ext cx="8260331" cy="6162901"/>
          </a:xfrm>
          <a:prstGeom prst="rect">
            <a:avLst/>
          </a:prstGeom>
        </p:spPr>
      </p:pic>
    </p:spTree>
    <p:extLst>
      <p:ext uri="{BB962C8B-B14F-4D97-AF65-F5344CB8AC3E}">
        <p14:creationId xmlns:p14="http://schemas.microsoft.com/office/powerpoint/2010/main" val="1742021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9632" y="1196752"/>
            <a:ext cx="6511078" cy="1754326"/>
          </a:xfrm>
          <a:prstGeom prst="rect">
            <a:avLst/>
          </a:prstGeom>
          <a:noFill/>
        </p:spPr>
        <p:txBody>
          <a:bodyPr wrap="none" rtlCol="0">
            <a:spAutoFit/>
          </a:bodyPr>
          <a:lstStyle/>
          <a:p>
            <a:r>
              <a:rPr lang="es-MX" sz="3600" dirty="0" smtClean="0">
                <a:solidFill>
                  <a:srgbClr val="FF0000"/>
                </a:solidFill>
              </a:rPr>
              <a:t>LOS SISTEMAS DE EVALUACION </a:t>
            </a:r>
          </a:p>
          <a:p>
            <a:r>
              <a:rPr lang="es-MX" sz="3600" dirty="0" smtClean="0">
                <a:solidFill>
                  <a:srgbClr val="FF0000"/>
                </a:solidFill>
              </a:rPr>
              <a:t>Y ACREDITACION</a:t>
            </a:r>
          </a:p>
          <a:p>
            <a:r>
              <a:rPr lang="es-MX" sz="3600" dirty="0" smtClean="0">
                <a:solidFill>
                  <a:srgbClr val="FF0000"/>
                </a:solidFill>
              </a:rPr>
              <a:t>EN AMERICA Y EUROPA</a:t>
            </a:r>
            <a:endParaRPr lang="en-US" sz="3600" dirty="0">
              <a:solidFill>
                <a:srgbClr val="FF0000"/>
              </a:solidFill>
            </a:endParaRPr>
          </a:p>
        </p:txBody>
      </p:sp>
    </p:spTree>
    <p:extLst>
      <p:ext uri="{BB962C8B-B14F-4D97-AF65-F5344CB8AC3E}">
        <p14:creationId xmlns:p14="http://schemas.microsoft.com/office/powerpoint/2010/main" val="1569748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41834" y="807459"/>
            <a:ext cx="8260331" cy="5243082"/>
          </a:xfrm>
          <a:prstGeom prst="rect">
            <a:avLst/>
          </a:prstGeom>
        </p:spPr>
      </p:pic>
    </p:spTree>
    <p:extLst>
      <p:ext uri="{BB962C8B-B14F-4D97-AF65-F5344CB8AC3E}">
        <p14:creationId xmlns:p14="http://schemas.microsoft.com/office/powerpoint/2010/main" val="2630327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41834" y="641133"/>
            <a:ext cx="8260331" cy="5575734"/>
          </a:xfrm>
          <a:prstGeom prst="rect">
            <a:avLst/>
          </a:prstGeom>
        </p:spPr>
      </p:pic>
    </p:spTree>
    <p:extLst>
      <p:ext uri="{BB962C8B-B14F-4D97-AF65-F5344CB8AC3E}">
        <p14:creationId xmlns:p14="http://schemas.microsoft.com/office/powerpoint/2010/main" val="4084722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971600" y="548680"/>
            <a:ext cx="7775575" cy="5813425"/>
          </a:xfrm>
        </p:spPr>
        <p:txBody>
          <a:bodyPr>
            <a:normAutofit fontScale="25000" lnSpcReduction="20000"/>
          </a:bodyPr>
          <a:lstStyle/>
          <a:p>
            <a:pPr marL="0" indent="0" algn="just">
              <a:lnSpc>
                <a:spcPct val="115000"/>
              </a:lnSpc>
              <a:spcAft>
                <a:spcPts val="1000"/>
              </a:spcAft>
              <a:buNone/>
            </a:pPr>
            <a:r>
              <a:rPr lang="es-MX" dirty="0" smtClean="0">
                <a:solidFill>
                  <a:srgbClr val="000000"/>
                </a:solidFill>
                <a:effectLst/>
                <a:latin typeface="Verdana"/>
                <a:ea typeface="Calibri"/>
                <a:cs typeface="Times New Roman"/>
              </a:rPr>
              <a:t> </a:t>
            </a:r>
            <a:endParaRPr lang="es-MX" sz="2800" dirty="0">
              <a:ea typeface="Calibri"/>
              <a:cs typeface="Times New Roman"/>
            </a:endParaRPr>
          </a:p>
          <a:p>
            <a:pPr algn="just">
              <a:lnSpc>
                <a:spcPct val="115000"/>
              </a:lnSpc>
              <a:spcAft>
                <a:spcPts val="1000"/>
              </a:spcAft>
            </a:pPr>
            <a:r>
              <a:rPr lang="es-MX" sz="6400" b="1" dirty="0" smtClean="0">
                <a:solidFill>
                  <a:srgbClr val="000000"/>
                </a:solidFill>
                <a:effectLst/>
                <a:latin typeface="Verdana"/>
                <a:ea typeface="Calibri"/>
                <a:cs typeface="Times New Roman"/>
              </a:rPr>
              <a:t>	LOS PLANES Y PROGRAMAS EN NIVEL SUPERIOR, TIENEN QUE TOMAR EN CONSIDERACIÓN DENTRO DE SUS PROCESOS DE ACTUALIZACIÓN O FORMACIÓN, LOS ESCENARIOS PROPIOS EN LOS QUE SE DESENVUELVE LA SOCIEDAD Y LA MISMA EDUCACIÓN SUPERIOR: </a:t>
            </a:r>
            <a:endParaRPr lang="es-MX" sz="6400" b="1" dirty="0" smtClean="0">
              <a:ea typeface="Calibri"/>
              <a:cs typeface="Times New Roman"/>
            </a:endParaRPr>
          </a:p>
          <a:p>
            <a:pPr marL="342900" lvl="0" indent="-342900" algn="just">
              <a:lnSpc>
                <a:spcPct val="115000"/>
              </a:lnSpc>
              <a:spcAft>
                <a:spcPts val="0"/>
              </a:spcAft>
              <a:buFont typeface="Courier New"/>
              <a:buChar char="o"/>
            </a:pPr>
            <a:r>
              <a:rPr lang="es-MX" sz="5600" b="1" dirty="0" smtClean="0">
                <a:solidFill>
                  <a:srgbClr val="000000"/>
                </a:solidFill>
                <a:effectLst/>
                <a:latin typeface="Verdana"/>
                <a:ea typeface="Calibri"/>
                <a:cs typeface="Times New Roman"/>
              </a:rPr>
              <a:t>CONTEXTO NACIONAL E INTERNACIONAL PRESENTE Y FUTURO </a:t>
            </a:r>
            <a:endParaRPr lang="es-MX" sz="5600" b="1" dirty="0">
              <a:ea typeface="Calibri"/>
              <a:cs typeface="Times New Roman"/>
            </a:endParaRPr>
          </a:p>
          <a:p>
            <a:pPr marL="899160" indent="449580" algn="just">
              <a:lnSpc>
                <a:spcPct val="115000"/>
              </a:lnSpc>
              <a:spcAft>
                <a:spcPts val="0"/>
              </a:spcAft>
            </a:pPr>
            <a:r>
              <a:rPr lang="es-MX" sz="4800" b="1" dirty="0" smtClean="0">
                <a:solidFill>
                  <a:srgbClr val="000000"/>
                </a:solidFill>
                <a:effectLst/>
                <a:latin typeface="Verdana"/>
                <a:ea typeface="Calibri"/>
                <a:cs typeface="Times New Roman"/>
              </a:rPr>
              <a:t>ECONOMIA Y POLITICA</a:t>
            </a:r>
            <a:endParaRPr lang="es-MX" sz="4800" b="1" dirty="0">
              <a:ea typeface="Calibri"/>
              <a:cs typeface="Times New Roman"/>
            </a:endParaRPr>
          </a:p>
          <a:p>
            <a:pPr marL="1579880" indent="449580" algn="just">
              <a:lnSpc>
                <a:spcPct val="115000"/>
              </a:lnSpc>
              <a:spcAft>
                <a:spcPts val="0"/>
              </a:spcAft>
            </a:pPr>
            <a:endParaRPr lang="es-MX" sz="4800" u="sng" dirty="0" smtClean="0">
              <a:solidFill>
                <a:srgbClr val="000000"/>
              </a:solidFill>
              <a:effectLst/>
              <a:latin typeface="Verdana"/>
              <a:ea typeface="Calibri"/>
              <a:cs typeface="Times New Roman"/>
            </a:endParaRPr>
          </a:p>
          <a:p>
            <a:pPr marL="1579880" indent="0" algn="just">
              <a:lnSpc>
                <a:spcPct val="115000"/>
              </a:lnSpc>
              <a:spcAft>
                <a:spcPts val="0"/>
              </a:spcAft>
              <a:buNone/>
            </a:pPr>
            <a:r>
              <a:rPr lang="es-MX" sz="4800" u="sng" dirty="0" smtClean="0">
                <a:solidFill>
                  <a:srgbClr val="000000"/>
                </a:solidFill>
                <a:effectLst/>
                <a:latin typeface="Verdana"/>
                <a:ea typeface="Calibri"/>
                <a:cs typeface="Times New Roman"/>
              </a:rPr>
              <a:t>Globalización, Sociedad del Conocimiento, Sociedad</a:t>
            </a:r>
            <a:r>
              <a:rPr lang="es-MX" sz="4800" dirty="0" smtClean="0">
                <a:solidFill>
                  <a:srgbClr val="000000"/>
                </a:solidFill>
                <a:effectLst/>
                <a:latin typeface="Verdana"/>
                <a:ea typeface="Calibri"/>
                <a:cs typeface="Times New Roman"/>
              </a:rPr>
              <a:t> tecnológica,  </a:t>
            </a:r>
          </a:p>
          <a:p>
            <a:pPr marL="1579880" indent="0" algn="just">
              <a:lnSpc>
                <a:spcPct val="115000"/>
              </a:lnSpc>
              <a:spcAft>
                <a:spcPts val="0"/>
              </a:spcAft>
              <a:buNone/>
            </a:pPr>
            <a:r>
              <a:rPr lang="es-MX" sz="4800" dirty="0" smtClean="0">
                <a:solidFill>
                  <a:srgbClr val="000000"/>
                </a:solidFill>
                <a:effectLst/>
                <a:latin typeface="Verdana"/>
                <a:ea typeface="Calibri"/>
                <a:cs typeface="Times New Roman"/>
              </a:rPr>
              <a:t>Recesión económica, Migración, Niveles de desarrollo, </a:t>
            </a:r>
          </a:p>
          <a:p>
            <a:pPr marL="1579880" indent="0" algn="just">
              <a:lnSpc>
                <a:spcPct val="115000"/>
              </a:lnSpc>
              <a:spcAft>
                <a:spcPts val="0"/>
              </a:spcAft>
              <a:buNone/>
            </a:pPr>
            <a:r>
              <a:rPr lang="es-MX" sz="4800" dirty="0" smtClean="0">
                <a:solidFill>
                  <a:srgbClr val="000000"/>
                </a:solidFill>
                <a:effectLst/>
                <a:latin typeface="Verdana"/>
                <a:ea typeface="Calibri"/>
                <a:cs typeface="Times New Roman"/>
              </a:rPr>
              <a:t>Tratados internacionales, Fronteras, </a:t>
            </a:r>
            <a:endParaRPr lang="es-MX" sz="4800" dirty="0" smtClean="0">
              <a:ea typeface="Calibri"/>
              <a:cs typeface="Times New Roman"/>
            </a:endParaRPr>
          </a:p>
          <a:p>
            <a:pPr marL="1579880" indent="0" algn="just">
              <a:lnSpc>
                <a:spcPct val="115000"/>
              </a:lnSpc>
              <a:spcAft>
                <a:spcPts val="0"/>
              </a:spcAft>
              <a:buNone/>
            </a:pPr>
            <a:endParaRPr lang="es-MX" sz="4800" dirty="0">
              <a:solidFill>
                <a:srgbClr val="000000"/>
              </a:solidFill>
              <a:effectLst/>
              <a:latin typeface="Verdana"/>
              <a:ea typeface="Calibri"/>
              <a:cs typeface="Times New Roman"/>
            </a:endParaRPr>
          </a:p>
          <a:p>
            <a:pPr marL="1579880" indent="0" algn="just">
              <a:lnSpc>
                <a:spcPct val="115000"/>
              </a:lnSpc>
              <a:spcAft>
                <a:spcPts val="0"/>
              </a:spcAft>
              <a:buNone/>
            </a:pPr>
            <a:r>
              <a:rPr lang="es-MX" sz="4800" b="1" dirty="0" smtClean="0">
                <a:solidFill>
                  <a:srgbClr val="000000"/>
                </a:solidFill>
                <a:effectLst/>
                <a:latin typeface="Verdana"/>
                <a:ea typeface="Calibri"/>
                <a:cs typeface="Times New Roman"/>
              </a:rPr>
              <a:t>CIENCIA y TECNOLOGIA </a:t>
            </a:r>
            <a:endParaRPr lang="es-MX" sz="4800" b="1" dirty="0">
              <a:ea typeface="Calibri"/>
              <a:cs typeface="Times New Roman"/>
            </a:endParaRPr>
          </a:p>
          <a:p>
            <a:pPr marL="1579880" indent="0" algn="just">
              <a:lnSpc>
                <a:spcPct val="115000"/>
              </a:lnSpc>
              <a:spcAft>
                <a:spcPts val="0"/>
              </a:spcAft>
              <a:buNone/>
            </a:pPr>
            <a:endParaRPr lang="es-MX" sz="4800" b="1" dirty="0">
              <a:solidFill>
                <a:srgbClr val="000000"/>
              </a:solidFill>
              <a:effectLst/>
              <a:latin typeface="Verdana"/>
              <a:ea typeface="Calibri"/>
              <a:cs typeface="Times New Roman"/>
            </a:endParaRPr>
          </a:p>
          <a:p>
            <a:pPr marL="1579880" indent="0" algn="just">
              <a:lnSpc>
                <a:spcPct val="115000"/>
              </a:lnSpc>
              <a:spcAft>
                <a:spcPts val="0"/>
              </a:spcAft>
              <a:buNone/>
            </a:pPr>
            <a:r>
              <a:rPr lang="es-MX" sz="4400" dirty="0" smtClean="0">
                <a:solidFill>
                  <a:srgbClr val="000000"/>
                </a:solidFill>
                <a:effectLst/>
                <a:latin typeface="Verdana"/>
                <a:ea typeface="Calibri"/>
                <a:cs typeface="Times New Roman"/>
              </a:rPr>
              <a:t>Ciencia y tecnología en esferas de producción y servicios avanza a una</a:t>
            </a:r>
          </a:p>
          <a:p>
            <a:pPr marL="1579880" indent="0" algn="just">
              <a:lnSpc>
                <a:spcPct val="115000"/>
              </a:lnSpc>
              <a:spcAft>
                <a:spcPts val="0"/>
              </a:spcAft>
              <a:buNone/>
            </a:pPr>
            <a:r>
              <a:rPr lang="es-MX" sz="4400" dirty="0" smtClean="0">
                <a:solidFill>
                  <a:srgbClr val="000000"/>
                </a:solidFill>
                <a:effectLst/>
                <a:latin typeface="Verdana"/>
                <a:ea typeface="Calibri"/>
                <a:cs typeface="Times New Roman"/>
              </a:rPr>
              <a:t> velocidad de vértigo</a:t>
            </a:r>
            <a:r>
              <a:rPr lang="es-MX" sz="4400" dirty="0" smtClean="0">
                <a:ea typeface="Calibri"/>
                <a:cs typeface="Times New Roman"/>
              </a:rPr>
              <a:t>, </a:t>
            </a:r>
            <a:r>
              <a:rPr lang="es-MX" sz="4400" dirty="0" smtClean="0">
                <a:solidFill>
                  <a:srgbClr val="000000"/>
                </a:solidFill>
                <a:effectLst/>
                <a:latin typeface="Verdana"/>
                <a:ea typeface="Calibri"/>
                <a:cs typeface="Times New Roman"/>
              </a:rPr>
              <a:t>Multiculturalidad, </a:t>
            </a:r>
          </a:p>
          <a:p>
            <a:pPr marL="1579880" indent="0" algn="just">
              <a:lnSpc>
                <a:spcPct val="115000"/>
              </a:lnSpc>
              <a:spcAft>
                <a:spcPts val="0"/>
              </a:spcAft>
              <a:buNone/>
            </a:pPr>
            <a:endParaRPr lang="es-MX" sz="4400" dirty="0">
              <a:ea typeface="Calibri"/>
              <a:cs typeface="Times New Roman"/>
            </a:endParaRPr>
          </a:p>
          <a:p>
            <a:pPr lvl="3" indent="-342900" algn="just">
              <a:lnSpc>
                <a:spcPct val="115000"/>
              </a:lnSpc>
              <a:buFont typeface="Courier New"/>
              <a:buChar char="o"/>
            </a:pPr>
            <a:r>
              <a:rPr lang="es-MX" sz="4800" b="1" u="sng" dirty="0" smtClean="0">
                <a:solidFill>
                  <a:srgbClr val="000000"/>
                </a:solidFill>
                <a:effectLst/>
                <a:latin typeface="Verdana"/>
                <a:ea typeface="Calibri"/>
                <a:cs typeface="Times New Roman"/>
              </a:rPr>
              <a:t>PARADIGMAS SOCIOCULTURALES</a:t>
            </a:r>
            <a:endParaRPr lang="es-MX" sz="4800" b="1" u="sng" dirty="0">
              <a:ea typeface="Calibri"/>
              <a:cs typeface="Times New Roman"/>
            </a:endParaRPr>
          </a:p>
          <a:p>
            <a:pPr marL="1748790" lvl="1" indent="0">
              <a:lnSpc>
                <a:spcPts val="1425"/>
              </a:lnSpc>
              <a:spcBef>
                <a:spcPts val="1200"/>
              </a:spcBef>
              <a:spcAft>
                <a:spcPts val="1200"/>
              </a:spcAft>
              <a:buNone/>
            </a:pPr>
            <a:r>
              <a:rPr lang="es-MX" sz="4800" dirty="0" smtClean="0">
                <a:solidFill>
                  <a:srgbClr val="000000"/>
                </a:solidFill>
                <a:effectLst/>
                <a:latin typeface="Verdana"/>
                <a:ea typeface="Calibri"/>
                <a:cs typeface="Times New Roman"/>
              </a:rPr>
              <a:t>Concepto de familia, función de la escuela, idea de nacionalismo, valores emergentes, efectividad de la educación formal vs educación virtual o informal, Procesos de Evaluación, Acreditación y Certificación</a:t>
            </a:r>
            <a:endParaRPr lang="es-MX" sz="4800" dirty="0">
              <a:ea typeface="Calibri"/>
              <a:cs typeface="Times New Roman"/>
            </a:endParaRPr>
          </a:p>
        </p:txBody>
      </p:sp>
    </p:spTree>
    <p:extLst>
      <p:ext uri="{BB962C8B-B14F-4D97-AF65-F5344CB8AC3E}">
        <p14:creationId xmlns:p14="http://schemas.microsoft.com/office/powerpoint/2010/main" val="978468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41834" y="569414"/>
            <a:ext cx="8260331" cy="5719171"/>
          </a:xfrm>
          <a:prstGeom prst="rect">
            <a:avLst/>
          </a:prstGeom>
        </p:spPr>
      </p:pic>
    </p:spTree>
    <p:extLst>
      <p:ext uri="{BB962C8B-B14F-4D97-AF65-F5344CB8AC3E}">
        <p14:creationId xmlns:p14="http://schemas.microsoft.com/office/powerpoint/2010/main" val="163384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99592" y="1340768"/>
            <a:ext cx="6696744" cy="3331861"/>
          </a:xfrm>
          <a:prstGeom prst="rect">
            <a:avLst/>
          </a:prstGeom>
        </p:spPr>
      </p:pic>
    </p:spTree>
    <p:extLst>
      <p:ext uri="{BB962C8B-B14F-4D97-AF65-F5344CB8AC3E}">
        <p14:creationId xmlns:p14="http://schemas.microsoft.com/office/powerpoint/2010/main" val="912282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627063"/>
            <a:ext cx="8266113" cy="56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403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838200"/>
            <a:ext cx="8266113" cy="51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394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87824" y="2132856"/>
            <a:ext cx="2954655" cy="584775"/>
          </a:xfrm>
          <a:prstGeom prst="rect">
            <a:avLst/>
          </a:prstGeom>
          <a:noFill/>
        </p:spPr>
        <p:txBody>
          <a:bodyPr wrap="none" rtlCol="0">
            <a:spAutoFit/>
          </a:bodyPr>
          <a:lstStyle/>
          <a:p>
            <a:r>
              <a:rPr lang="es-MX" sz="3200" dirty="0" smtClean="0">
                <a:solidFill>
                  <a:srgbClr val="FF0000"/>
                </a:solidFill>
              </a:rPr>
              <a:t>CONCLUSIONES</a:t>
            </a:r>
            <a:endParaRPr lang="en-US" sz="3200" dirty="0">
              <a:solidFill>
                <a:srgbClr val="FF0000"/>
              </a:solidFill>
            </a:endParaRPr>
          </a:p>
        </p:txBody>
      </p:sp>
    </p:spTree>
    <p:extLst>
      <p:ext uri="{BB962C8B-B14F-4D97-AF65-F5344CB8AC3E}">
        <p14:creationId xmlns:p14="http://schemas.microsoft.com/office/powerpoint/2010/main" val="2610102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8266113"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219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41834" y="1279733"/>
            <a:ext cx="8260331" cy="4298534"/>
          </a:xfrm>
          <a:prstGeom prst="rect">
            <a:avLst/>
          </a:prstGeom>
        </p:spPr>
      </p:pic>
    </p:spTree>
    <p:extLst>
      <p:ext uri="{BB962C8B-B14F-4D97-AF65-F5344CB8AC3E}">
        <p14:creationId xmlns:p14="http://schemas.microsoft.com/office/powerpoint/2010/main" val="436208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1052736"/>
            <a:ext cx="826611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385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028343"/>
            <a:ext cx="6696744" cy="3416320"/>
          </a:xfrm>
          <a:prstGeom prst="rect">
            <a:avLst/>
          </a:prstGeom>
        </p:spPr>
        <p:txBody>
          <a:bodyPr wrap="square">
            <a:spAutoFit/>
          </a:bodyPr>
          <a:lstStyle/>
          <a:p>
            <a:r>
              <a:rPr lang="es-MX" dirty="0"/>
              <a:t>ESTÁNDARES CARACTERÍSTICOS DE UNA ESCUELA O FACULTAD CON DIMENSIONES INTERNACIONALES </a:t>
            </a:r>
          </a:p>
          <a:p>
            <a:endParaRPr lang="es-MX" dirty="0"/>
          </a:p>
          <a:p>
            <a:r>
              <a:rPr lang="es-MX" dirty="0"/>
              <a:t>Primeramente debemos llegar a contextualizar lo que realmente significa para una institución de educación superior el llegar a ser categorizada como “internacional”. </a:t>
            </a:r>
          </a:p>
          <a:p>
            <a:endParaRPr lang="es-MX" dirty="0"/>
          </a:p>
          <a:p>
            <a:r>
              <a:rPr lang="es-MX" dirty="0"/>
              <a:t>Para tal propósito se puede tomar en cuenta las 7 características que adopta la “American Council </a:t>
            </a:r>
            <a:r>
              <a:rPr lang="es-MX" dirty="0" err="1"/>
              <a:t>on</a:t>
            </a:r>
            <a:r>
              <a:rPr lang="es-MX" dirty="0"/>
              <a:t> </a:t>
            </a:r>
            <a:r>
              <a:rPr lang="es-MX" dirty="0" err="1"/>
              <a:t>Education</a:t>
            </a:r>
            <a:r>
              <a:rPr lang="es-MX" dirty="0"/>
              <a:t> (1997) dentro de las listas de posicionamiento de las principales universidades. </a:t>
            </a:r>
          </a:p>
          <a:p>
            <a:endParaRPr lang="es-MX" dirty="0"/>
          </a:p>
          <a:p>
            <a:r>
              <a:rPr lang="es-MX" dirty="0"/>
              <a:t>Entre lo más sobresaliente están las siguientes dimensiones</a:t>
            </a:r>
          </a:p>
        </p:txBody>
      </p:sp>
    </p:spTree>
    <p:extLst>
      <p:ext uri="{BB962C8B-B14F-4D97-AF65-F5344CB8AC3E}">
        <p14:creationId xmlns:p14="http://schemas.microsoft.com/office/powerpoint/2010/main" val="681103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476672"/>
            <a:ext cx="7344816" cy="5355312"/>
          </a:xfrm>
          <a:prstGeom prst="rect">
            <a:avLst/>
          </a:prstGeom>
        </p:spPr>
        <p:txBody>
          <a:bodyPr wrap="square">
            <a:spAutoFit/>
          </a:bodyPr>
          <a:lstStyle/>
          <a:p>
            <a:endParaRPr lang="es-MX" dirty="0"/>
          </a:p>
          <a:p>
            <a:endParaRPr lang="es-MX" dirty="0"/>
          </a:p>
          <a:p>
            <a:r>
              <a:rPr lang="es-MX" dirty="0" smtClean="0"/>
              <a:t>1. Con </a:t>
            </a:r>
            <a:r>
              <a:rPr lang="es-MX" dirty="0"/>
              <a:t>respecto a la institución en general: - </a:t>
            </a:r>
          </a:p>
          <a:p>
            <a:r>
              <a:rPr lang="es-MX" dirty="0"/>
              <a:t>Acreditaciones ante asociaciones internacionales - Numero de programas internacionales  - Numero de convenios internacionales - Posicionamiento en la clasificación de universidades ( ranking nacional e internacional) </a:t>
            </a:r>
          </a:p>
          <a:p>
            <a:endParaRPr lang="es-MX" dirty="0"/>
          </a:p>
          <a:p>
            <a:r>
              <a:rPr lang="es-MX" dirty="0"/>
              <a:t>2. Con respecto a sus profesores: </a:t>
            </a:r>
          </a:p>
          <a:p>
            <a:r>
              <a:rPr lang="es-MX" dirty="0"/>
              <a:t> - Numero de profesores con grado de doctorado y distinciones recibidas - Numero de publicaciones en cuanto a la aportación al conocimiento - Numero de Premios </a:t>
            </a:r>
            <a:r>
              <a:rPr lang="es-MX" dirty="0" err="1"/>
              <a:t>Nóbel</a:t>
            </a:r>
            <a:r>
              <a:rPr lang="es-MX" dirty="0"/>
              <a:t> y otras distinciones recibidos por los profesores de la institución.   - Numero de profesores en el Sistema Nacional de Investigación </a:t>
            </a:r>
          </a:p>
          <a:p>
            <a:endParaRPr lang="es-MX" dirty="0" smtClean="0"/>
          </a:p>
          <a:p>
            <a:endParaRPr lang="es-MX" dirty="0"/>
          </a:p>
          <a:p>
            <a:r>
              <a:rPr lang="es-MX" dirty="0" smtClean="0"/>
              <a:t>3</a:t>
            </a:r>
            <a:r>
              <a:rPr lang="es-MX" dirty="0"/>
              <a:t>. Con respecto a la oferta de programas: - Numero de programas de licenciatura - Numero de programas de posgrado - Reconocimiento a sus postgrados y registro en el Padrón de Excelencia de CONACYT. </a:t>
            </a:r>
          </a:p>
        </p:txBody>
      </p:sp>
    </p:spTree>
    <p:extLst>
      <p:ext uri="{BB962C8B-B14F-4D97-AF65-F5344CB8AC3E}">
        <p14:creationId xmlns:p14="http://schemas.microsoft.com/office/powerpoint/2010/main" val="1183164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481281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751344"/>
            <a:ext cx="7704856" cy="4801314"/>
          </a:xfrm>
          <a:prstGeom prst="rect">
            <a:avLst/>
          </a:prstGeom>
        </p:spPr>
        <p:txBody>
          <a:bodyPr wrap="square">
            <a:spAutoFit/>
          </a:bodyPr>
          <a:lstStyle/>
          <a:p>
            <a:endParaRPr lang="es-MX" dirty="0" smtClean="0"/>
          </a:p>
          <a:p>
            <a:endParaRPr lang="es-MX" dirty="0"/>
          </a:p>
          <a:p>
            <a:r>
              <a:rPr lang="es-MX" dirty="0"/>
              <a:t>4. Con respecto a los estudiantes: - Procesos de selección - Movilidad de los estudiantes - Índice de titulación </a:t>
            </a:r>
          </a:p>
          <a:p>
            <a:endParaRPr lang="es-MX" dirty="0" smtClean="0"/>
          </a:p>
          <a:p>
            <a:endParaRPr lang="es-MX" dirty="0"/>
          </a:p>
          <a:p>
            <a:r>
              <a:rPr lang="es-MX" dirty="0"/>
              <a:t>5. Con respecto a las instalaciones - Condiciones de las aulas y laboratorios - Convenios para prácticas - Instalaciones para profesores - Instalaciones para servicios - Capacidad tecnológica </a:t>
            </a:r>
          </a:p>
          <a:p>
            <a:endParaRPr lang="es-MX" dirty="0" smtClean="0"/>
          </a:p>
          <a:p>
            <a:endParaRPr lang="es-MX" dirty="0"/>
          </a:p>
          <a:p>
            <a:r>
              <a:rPr lang="es-MX" dirty="0"/>
              <a:t>6. Con respecto a la gestión - Infraestructura administrativa - Suficiencia de recursos para la operación - Suficiencia de recursos para la expansión </a:t>
            </a:r>
          </a:p>
          <a:p>
            <a:endParaRPr lang="es-MX" dirty="0" smtClean="0"/>
          </a:p>
          <a:p>
            <a:endParaRPr lang="es-MX" dirty="0"/>
          </a:p>
          <a:p>
            <a:r>
              <a:rPr lang="es-MX" dirty="0"/>
              <a:t>7. Con respecto a la producción de conocimiento - Numero de publicaciones en revistas de arbitraj1nales</a:t>
            </a:r>
          </a:p>
        </p:txBody>
      </p:sp>
    </p:spTree>
    <p:extLst>
      <p:ext uri="{BB962C8B-B14F-4D97-AF65-F5344CB8AC3E}">
        <p14:creationId xmlns:p14="http://schemas.microsoft.com/office/powerpoint/2010/main" val="3146094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547092"/>
            <a:ext cx="7776864" cy="5816977"/>
          </a:xfrm>
          <a:prstGeom prst="rect">
            <a:avLst/>
          </a:prstGeom>
        </p:spPr>
        <p:txBody>
          <a:bodyPr wrap="square">
            <a:spAutoFit/>
          </a:bodyPr>
          <a:lstStyle/>
          <a:p>
            <a:r>
              <a:rPr lang="es-MX" sz="1600" dirty="0" smtClean="0"/>
              <a:t>Con lo anterior, queda en manifiesto que </a:t>
            </a:r>
            <a:r>
              <a:rPr lang="es-MX" sz="1600" u="sng" dirty="0" smtClean="0"/>
              <a:t>el reconocimiento de la calidad de los planes y programas de una escuela incluye varias áreas </a:t>
            </a:r>
            <a:r>
              <a:rPr lang="es-MX" sz="1600" dirty="0" smtClean="0"/>
              <a:t>que obviamente incluyen los mismos planes de estudio, la planta docente, las instalaciones y sus convenios de colaboración  e </a:t>
            </a:r>
            <a:r>
              <a:rPr lang="es-MX" sz="1600" dirty="0"/>
              <a:t>intercambio con otras instituciones, preferentemente en el extranjero. </a:t>
            </a:r>
          </a:p>
          <a:p>
            <a:endParaRPr lang="es-MX" sz="1600" dirty="0"/>
          </a:p>
          <a:p>
            <a:r>
              <a:rPr lang="es-MX" sz="1600" dirty="0"/>
              <a:t>Esto influyen en el establecimiento no solo de criterios, sino más bien, de los organismos acreditadores a nivel mundial. </a:t>
            </a:r>
          </a:p>
          <a:p>
            <a:endParaRPr lang="es-MX" sz="1600" dirty="0"/>
          </a:p>
          <a:p>
            <a:r>
              <a:rPr lang="es-MX" sz="1600" b="1" dirty="0">
                <a:solidFill>
                  <a:srgbClr val="FF0000"/>
                </a:solidFill>
              </a:rPr>
              <a:t>En contraprestación, la institución recibe un reconocimiento de validez internacional que al final de las instancias, es un reconocimiento a las competencias de los egresados de las instituciones acreditadas, que les permite desarrollarse profesionalmente en escenarios </a:t>
            </a:r>
            <a:r>
              <a:rPr lang="es-MX" sz="1600" b="1" dirty="0" smtClean="0">
                <a:solidFill>
                  <a:srgbClr val="FF0000"/>
                </a:solidFill>
              </a:rPr>
              <a:t>globales.. </a:t>
            </a:r>
          </a:p>
          <a:p>
            <a:endParaRPr lang="es-MX" sz="1600" dirty="0"/>
          </a:p>
          <a:p>
            <a:r>
              <a:rPr lang="es-MX" sz="1600" dirty="0"/>
              <a:t>Este es uno de los beneficios potenciales mas palpables de la internacionalización de la educación</a:t>
            </a:r>
          </a:p>
          <a:p>
            <a:endParaRPr lang="es-MX" sz="1600" dirty="0"/>
          </a:p>
          <a:p>
            <a:r>
              <a:rPr lang="es-MX" sz="1600" b="1" dirty="0"/>
              <a:t>Maestros y alumnos manifiestan en su mayoría, su interés por que sus planes y programas tengan reconocimiento, validación o acreditación internacional, ya que ven factible la posibilidad de la movilidad laboral y la necesidad de contar con certificaciones internacionales de estudios profesionales.</a:t>
            </a:r>
          </a:p>
          <a:p>
            <a:endParaRPr lang="es-MX" dirty="0"/>
          </a:p>
          <a:p>
            <a:endParaRPr lang="es-MX" dirty="0"/>
          </a:p>
        </p:txBody>
      </p:sp>
    </p:spTree>
    <p:extLst>
      <p:ext uri="{BB962C8B-B14F-4D97-AF65-F5344CB8AC3E}">
        <p14:creationId xmlns:p14="http://schemas.microsoft.com/office/powerpoint/2010/main" val="138403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1340768"/>
            <a:ext cx="7416824" cy="3416320"/>
          </a:xfrm>
          <a:prstGeom prst="rect">
            <a:avLst/>
          </a:prstGeom>
        </p:spPr>
        <p:txBody>
          <a:bodyPr wrap="square">
            <a:spAutoFit/>
          </a:bodyPr>
          <a:lstStyle/>
          <a:p>
            <a:r>
              <a:rPr lang="es-ES" sz="2400" dirty="0" smtClean="0">
                <a:solidFill>
                  <a:schemeClr val="accent4"/>
                </a:solidFill>
              </a:rPr>
              <a:t>EL </a:t>
            </a:r>
            <a:r>
              <a:rPr lang="es-ES" sz="2400" dirty="0">
                <a:solidFill>
                  <a:schemeClr val="accent4"/>
                </a:solidFill>
              </a:rPr>
              <a:t>PROCESO DE INTERNACIONALIZACION  Ha  consistido  tradicionalmente  en  asistencia  </a:t>
            </a:r>
            <a:r>
              <a:rPr lang="es-ES" sz="2400" dirty="0" smtClean="0">
                <a:solidFill>
                  <a:schemeClr val="accent4"/>
                </a:solidFill>
              </a:rPr>
              <a:t>a  </a:t>
            </a:r>
          </a:p>
          <a:p>
            <a:r>
              <a:rPr lang="es-ES" sz="2400" dirty="0" smtClean="0">
                <a:solidFill>
                  <a:schemeClr val="accent4"/>
                </a:solidFill>
              </a:rPr>
              <a:t>congresos,  firma  de  convenios o movilidad de los</a:t>
            </a:r>
          </a:p>
          <a:p>
            <a:r>
              <a:rPr lang="es-ES" sz="2400" dirty="0" smtClean="0">
                <a:solidFill>
                  <a:schemeClr val="accent4"/>
                </a:solidFill>
              </a:rPr>
              <a:t>investigadores, ampliándose en las últimas décadas a  estancias  </a:t>
            </a:r>
          </a:p>
          <a:p>
            <a:r>
              <a:rPr lang="es-ES" sz="2400" dirty="0" smtClean="0">
                <a:solidFill>
                  <a:schemeClr val="accent4"/>
                </a:solidFill>
              </a:rPr>
              <a:t>de</a:t>
            </a:r>
            <a:r>
              <a:rPr lang="es-ES" sz="2400" dirty="0">
                <a:solidFill>
                  <a:schemeClr val="accent4"/>
                </a:solidFill>
              </a:rPr>
              <a:t>  </a:t>
            </a:r>
            <a:r>
              <a:rPr lang="es-ES" sz="2400" dirty="0" smtClean="0">
                <a:solidFill>
                  <a:schemeClr val="accent4"/>
                </a:solidFill>
              </a:rPr>
              <a:t>movilidad, </a:t>
            </a:r>
            <a:r>
              <a:rPr lang="es-ES" sz="2400" dirty="0">
                <a:solidFill>
                  <a:schemeClr val="accent4"/>
                </a:solidFill>
              </a:rPr>
              <a:t>reguladas alianzas  estratégicas  entre  universidades  o </a:t>
            </a:r>
            <a:endParaRPr lang="es-ES" sz="2400" dirty="0" smtClean="0">
              <a:solidFill>
                <a:schemeClr val="accent4"/>
              </a:solidFill>
            </a:endParaRPr>
          </a:p>
          <a:p>
            <a:r>
              <a:rPr lang="es-ES" sz="2400" dirty="0" smtClean="0">
                <a:solidFill>
                  <a:schemeClr val="accent4"/>
                </a:solidFill>
              </a:rPr>
              <a:t>establecimiento</a:t>
            </a:r>
            <a:r>
              <a:rPr lang="es-ES" sz="2400" dirty="0">
                <a:solidFill>
                  <a:schemeClr val="accent4"/>
                </a:solidFill>
              </a:rPr>
              <a:t> de redes de </a:t>
            </a:r>
            <a:r>
              <a:rPr lang="es-ES" sz="2400" dirty="0" smtClean="0">
                <a:solidFill>
                  <a:schemeClr val="accent4"/>
                </a:solidFill>
              </a:rPr>
              <a:t>investigación</a:t>
            </a:r>
          </a:p>
          <a:p>
            <a:r>
              <a:rPr lang="es-ES" sz="2400" dirty="0" smtClean="0">
                <a:solidFill>
                  <a:schemeClr val="accent4"/>
                </a:solidFill>
              </a:rPr>
              <a:t>y</a:t>
            </a:r>
            <a:r>
              <a:rPr lang="es-ES" sz="2400" dirty="0">
                <a:solidFill>
                  <a:schemeClr val="accent4"/>
                </a:solidFill>
              </a:rPr>
              <a:t> docencia</a:t>
            </a:r>
          </a:p>
        </p:txBody>
      </p:sp>
    </p:spTree>
    <p:extLst>
      <p:ext uri="{BB962C8B-B14F-4D97-AF65-F5344CB8AC3E}">
        <p14:creationId xmlns:p14="http://schemas.microsoft.com/office/powerpoint/2010/main" val="1248345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87824" y="3212976"/>
            <a:ext cx="2387192" cy="461665"/>
          </a:xfrm>
          <a:prstGeom prst="rect">
            <a:avLst/>
          </a:prstGeom>
          <a:noFill/>
        </p:spPr>
        <p:txBody>
          <a:bodyPr wrap="none" rtlCol="0">
            <a:spAutoFit/>
          </a:bodyPr>
          <a:lstStyle/>
          <a:p>
            <a:r>
              <a:rPr lang="es-MX" sz="2400" dirty="0" smtClean="0"/>
              <a:t>G  r  a  c  i  a  </a:t>
            </a:r>
            <a:r>
              <a:rPr lang="es-MX" sz="2400" dirty="0"/>
              <a:t>s</a:t>
            </a:r>
            <a:r>
              <a:rPr lang="es-MX" dirty="0" smtClean="0"/>
              <a:t> </a:t>
            </a:r>
            <a:endParaRPr lang="en-US" dirty="0"/>
          </a:p>
        </p:txBody>
      </p:sp>
    </p:spTree>
    <p:extLst>
      <p:ext uri="{BB962C8B-B14F-4D97-AF65-F5344CB8AC3E}">
        <p14:creationId xmlns:p14="http://schemas.microsoft.com/office/powerpoint/2010/main" val="600038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51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764704"/>
            <a:ext cx="7560840" cy="5631285"/>
          </a:xfrm>
          <a:prstGeom prst="rect">
            <a:avLst/>
          </a:prstGeom>
        </p:spPr>
        <p:txBody>
          <a:bodyPr wrap="square">
            <a:spAutoFit/>
          </a:bodyPr>
          <a:lstStyle/>
          <a:p>
            <a:pPr>
              <a:lnSpc>
                <a:spcPct val="115000"/>
              </a:lnSpc>
              <a:spcAft>
                <a:spcPts val="1000"/>
              </a:spcAft>
            </a:pPr>
            <a:r>
              <a:rPr lang="es-MX" sz="1600" b="1" u="sng" dirty="0" smtClean="0">
                <a:solidFill>
                  <a:srgbClr val="4F81BD"/>
                </a:solidFill>
                <a:latin typeface="Verdana" panose="020B0604030504040204" pitchFamily="34" charset="0"/>
                <a:ea typeface="Calibri" panose="020F0502020204030204" pitchFamily="34" charset="0"/>
                <a:cs typeface="Times New Roman" panose="02020603050405020304" pitchFamily="18" charset="0"/>
              </a:rPr>
              <a:t>RESUMEN </a:t>
            </a:r>
          </a:p>
          <a:p>
            <a:pPr>
              <a:lnSpc>
                <a:spcPct val="115000"/>
              </a:lnSpc>
              <a:spcAft>
                <a:spcPts val="1000"/>
              </a:spcAft>
            </a:pPr>
            <a:r>
              <a:rPr lang="es-MX" sz="1600" b="1" u="sng" dirty="0" smtClean="0">
                <a:solidFill>
                  <a:srgbClr val="4F81BD"/>
                </a:solidFill>
                <a:latin typeface="Verdana" panose="020B0604030504040204" pitchFamily="34" charset="0"/>
                <a:ea typeface="Calibri" panose="020F0502020204030204" pitchFamily="34" charset="0"/>
                <a:cs typeface="Times New Roman" panose="02020603050405020304" pitchFamily="18" charset="0"/>
              </a:rPr>
              <a:t> EL PROCESO DE INTERNACIONALIZACION  Ha</a:t>
            </a:r>
            <a:r>
              <a:rPr lang="es-MX" sz="1600" b="1" u="sng" dirty="0">
                <a:solidFill>
                  <a:srgbClr val="4F81BD"/>
                </a:solidFill>
                <a:latin typeface="Verdana" panose="020B0604030504040204" pitchFamily="34" charset="0"/>
                <a:ea typeface="Calibri" panose="020F0502020204030204" pitchFamily="34" charset="0"/>
                <a:cs typeface="Times New Roman" panose="02020603050405020304" pitchFamily="18" charset="0"/>
              </a:rPr>
              <a:t>  consistido  tradicionalmente  en  asistencia  a  congresos,  firma  de  convenios o movilidad de los </a:t>
            </a:r>
            <a:r>
              <a:rPr lang="es-MX" sz="1600" b="1" u="sng" dirty="0" err="1">
                <a:solidFill>
                  <a:srgbClr val="4F81BD"/>
                </a:solidFill>
                <a:latin typeface="Verdana" panose="020B0604030504040204" pitchFamily="34" charset="0"/>
                <a:ea typeface="Calibri" panose="020F0502020204030204" pitchFamily="34" charset="0"/>
                <a:cs typeface="Times New Roman" panose="02020603050405020304" pitchFamily="18" charset="0"/>
              </a:rPr>
              <a:t>investigadores,ampliándose</a:t>
            </a:r>
            <a:r>
              <a:rPr lang="es-MX" sz="1600" b="1" u="sng" dirty="0">
                <a:solidFill>
                  <a:srgbClr val="4F81BD"/>
                </a:solidFill>
                <a:latin typeface="Verdana" panose="020B0604030504040204" pitchFamily="34" charset="0"/>
                <a:ea typeface="Calibri" panose="020F0502020204030204" pitchFamily="34" charset="0"/>
                <a:cs typeface="Times New Roman" panose="02020603050405020304" pitchFamily="18" charset="0"/>
              </a:rPr>
              <a:t> en las últimas décadas a  estancias  de  movilidad  reguladas alianzas  estratégicas  entre  universidades  o  establecimiento de redes de investigación y </a:t>
            </a:r>
            <a:r>
              <a:rPr lang="es-MX" sz="1600" b="1" u="sng" dirty="0" smtClean="0">
                <a:solidFill>
                  <a:srgbClr val="4F81BD"/>
                </a:solidFill>
                <a:latin typeface="Verdana" panose="020B0604030504040204" pitchFamily="34" charset="0"/>
                <a:ea typeface="Calibri" panose="020F0502020204030204" pitchFamily="34" charset="0"/>
                <a:cs typeface="Times New Roman" panose="02020603050405020304" pitchFamily="18" charset="0"/>
              </a:rPr>
              <a:t>docencia</a:t>
            </a:r>
          </a:p>
          <a:p>
            <a:pPr>
              <a:lnSpc>
                <a:spcPct val="115000"/>
              </a:lnSpc>
              <a:spcAft>
                <a:spcPts val="1000"/>
              </a:spcAft>
            </a:pPr>
            <a:r>
              <a:rPr lang="es-MX" sz="1600" b="1" u="sng" dirty="0" smtClean="0">
                <a:solidFill>
                  <a:srgbClr val="4F81BD"/>
                </a:solidFill>
                <a:latin typeface="Verdana" panose="020B0604030504040204" pitchFamily="34" charset="0"/>
                <a:ea typeface="Calibri" panose="020F0502020204030204" pitchFamily="34" charset="0"/>
                <a:cs typeface="Times New Roman" panose="02020603050405020304" pitchFamily="18" charset="0"/>
              </a:rPr>
              <a:t>Vemos</a:t>
            </a:r>
            <a:r>
              <a:rPr lang="es-MX" sz="1600" b="1" u="sng" dirty="0">
                <a:solidFill>
                  <a:srgbClr val="4F81BD"/>
                </a:solidFill>
                <a:latin typeface="Verdana" panose="020B0604030504040204" pitchFamily="34" charset="0"/>
                <a:ea typeface="Calibri" panose="020F0502020204030204" pitchFamily="34" charset="0"/>
                <a:cs typeface="Times New Roman" panose="02020603050405020304" pitchFamily="18" charset="0"/>
              </a:rPr>
              <a:t> claramente una orientación de mercado  (económica</a:t>
            </a:r>
            <a:r>
              <a:rPr lang="es-MX" sz="1600" b="1" u="sng" dirty="0" smtClean="0">
                <a:solidFill>
                  <a:srgbClr val="4F81BD"/>
                </a:solidFill>
                <a:latin typeface="Verdana" panose="020B060403050404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s-MX" sz="1600" b="1" u="sng" dirty="0" smtClean="0">
                <a:solidFill>
                  <a:srgbClr val="4F81BD"/>
                </a:solidFill>
                <a:latin typeface="Verdana" panose="020B0604030504040204" pitchFamily="34" charset="0"/>
                <a:ea typeface="Calibri" panose="020F0502020204030204" pitchFamily="34" charset="0"/>
                <a:cs typeface="Times New Roman" panose="02020603050405020304" pitchFamily="18" charset="0"/>
              </a:rPr>
              <a:t>para</a:t>
            </a:r>
            <a:r>
              <a:rPr lang="es-MX" sz="1600" b="1" u="sng" dirty="0">
                <a:solidFill>
                  <a:srgbClr val="4F81BD"/>
                </a:solidFill>
                <a:latin typeface="Verdana" panose="020B0604030504040204" pitchFamily="34" charset="0"/>
                <a:ea typeface="Calibri" panose="020F0502020204030204" pitchFamily="34" charset="0"/>
                <a:cs typeface="Times New Roman" panose="02020603050405020304" pitchFamily="18" charset="0"/>
              </a:rPr>
              <a:t> internacionalizar  la  Educación  Superior.  La  creciente  interdependencia entre las naciones y la denominada sociedad de información, hace  que la competitividad económica, científica y tecnológica afecte directamente al sector  de Educación Superior.</a:t>
            </a:r>
            <a:r>
              <a:rPr lang="es-MX" sz="1200" b="1" u="sng" dirty="0">
                <a:solidFill>
                  <a:srgbClr val="4F81BD"/>
                </a:solidFill>
                <a:latin typeface="Verdan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200" b="1" u="sng" dirty="0">
                <a:solidFill>
                  <a:srgbClr val="4F81BD"/>
                </a:solidFill>
                <a:latin typeface="Verdana" panose="020B0604030504040204" pitchFamily="34" charset="0"/>
                <a:ea typeface="Calibri" panose="020F0502020204030204" pitchFamily="34" charset="0"/>
                <a:cs typeface="Times New Roman" panose="02020603050405020304" pitchFamily="18" charset="0"/>
              </a:rPr>
              <a:t> </a:t>
            </a:r>
            <a:r>
              <a:rPr lang="es-MX" b="1" u="sng" dirty="0">
                <a:solidFill>
                  <a:srgbClr val="4F81BD"/>
                </a:solidFill>
                <a:latin typeface="Verdana" panose="020B0604030504040204" pitchFamily="34" charset="0"/>
                <a:ea typeface="Calibri" panose="020F0502020204030204" pitchFamily="34" charset="0"/>
                <a:cs typeface="Times New Roman" panose="02020603050405020304" pitchFamily="18" charset="0"/>
              </a:rPr>
              <a:t>Así, una de las principales razones aducidas para internacionalizar al  sector educativ</a:t>
            </a:r>
            <a:r>
              <a:rPr lang="es-MX" sz="1600" b="1" u="sng" dirty="0">
                <a:solidFill>
                  <a:srgbClr val="4F81BD"/>
                </a:solidFill>
                <a:latin typeface="Verdana" panose="020B0604030504040204" pitchFamily="34" charset="0"/>
                <a:ea typeface="Calibri" panose="020F0502020204030204" pitchFamily="34" charset="0"/>
                <a:cs typeface="Times New Roman" panose="02020603050405020304" pitchFamily="18" charset="0"/>
              </a:rPr>
              <a:t>o es lograr estándares académicos internacionales en la enseñanza y la  investigación</a:t>
            </a:r>
            <a:r>
              <a:rPr lang="es-MX" sz="1200" b="1" u="sng" dirty="0">
                <a:solidFill>
                  <a:srgbClr val="4F81BD"/>
                </a:solidFill>
                <a:latin typeface="Verdana" panose="020B060403050404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200" b="1" dirty="0">
                <a:solidFill>
                  <a:srgbClr val="4F81BD"/>
                </a:solidFill>
                <a:latin typeface="Verdana" panose="020B060403050404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2548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2270"/>
            <a:ext cx="9144000" cy="4253459"/>
          </a:xfrm>
          <a:prstGeom prst="rect">
            <a:avLst/>
          </a:prstGeom>
        </p:spPr>
      </p:pic>
    </p:spTree>
    <p:extLst>
      <p:ext uri="{BB962C8B-B14F-4D97-AF65-F5344CB8AC3E}">
        <p14:creationId xmlns:p14="http://schemas.microsoft.com/office/powerpoint/2010/main" val="156784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62" y="285585"/>
            <a:ext cx="4739609" cy="269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068960"/>
            <a:ext cx="5256584" cy="331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59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65650" y="476672"/>
            <a:ext cx="8280920" cy="5292026"/>
          </a:xfrm>
          <a:prstGeom prst="rect">
            <a:avLst/>
          </a:prstGeom>
        </p:spPr>
        <p:txBody>
          <a:bodyPr wrap="square">
            <a:spAutoFit/>
          </a:bodyPr>
          <a:lstStyle/>
          <a:p>
            <a:pPr marL="449580" indent="449580" algn="just">
              <a:lnSpc>
                <a:spcPct val="115000"/>
              </a:lnSpc>
              <a:spcAft>
                <a:spcPts val="0"/>
              </a:spcAft>
            </a:pPr>
            <a:endParaRPr lang="es-MX" dirty="0" smtClean="0">
              <a:ea typeface="Calibri"/>
              <a:cs typeface="Times New Roman"/>
            </a:endParaRPr>
          </a:p>
          <a:p>
            <a:pPr marL="449580" indent="449580" algn="just">
              <a:lnSpc>
                <a:spcPct val="115000"/>
              </a:lnSpc>
              <a:spcAft>
                <a:spcPts val="0"/>
              </a:spcAft>
            </a:pPr>
            <a:r>
              <a:rPr lang="es-MX" sz="1400" dirty="0" smtClean="0">
                <a:ea typeface="Calibri"/>
                <a:cs typeface="Times New Roman"/>
              </a:rPr>
              <a:t>“… </a:t>
            </a:r>
            <a:r>
              <a:rPr lang="es-ES" sz="1400" dirty="0">
                <a:ea typeface="Calibri"/>
                <a:cs typeface="Times New Roman"/>
              </a:rPr>
              <a:t>vivimos una era donde la velocidad de cambio es creciente, con tecnologías cada vez más “inteligentes” que requieren conocimientos y habilidades distintas, y que permiten avanzar hacia la </a:t>
            </a:r>
            <a:r>
              <a:rPr lang="es-ES" sz="1400" dirty="0" err="1">
                <a:ea typeface="Calibri"/>
                <a:cs typeface="Times New Roman"/>
              </a:rPr>
              <a:t>multicéntrica</a:t>
            </a:r>
            <a:r>
              <a:rPr lang="es-ES" sz="1400" dirty="0">
                <a:ea typeface="Calibri"/>
                <a:cs typeface="Times New Roman"/>
              </a:rPr>
              <a:t> y multicultural sociedad del conocimiento. En la tecnología del silicio se está duplicando el poder de procesamiento cada 18 meses y en la neurociencia el conocimiento se duplica cada 20 meses. Asumiendo que se duplica el conocimiento en 2 años (24 meses), en 13 años de escolaridad obligatoria el conocimiento habrá aumentado 64 veces, un dato para no olvidar que vivimos una era donde la velocidad de cambio es creciente…</a:t>
            </a:r>
            <a:endParaRPr lang="es-MX" sz="1400" dirty="0">
              <a:ea typeface="Calibri"/>
              <a:cs typeface="Times New Roman"/>
            </a:endParaRPr>
          </a:p>
          <a:p>
            <a:pPr marL="449580" indent="449580">
              <a:lnSpc>
                <a:spcPct val="115000"/>
              </a:lnSpc>
              <a:spcBef>
                <a:spcPts val="2400"/>
              </a:spcBef>
              <a:spcAft>
                <a:spcPts val="0"/>
              </a:spcAft>
            </a:pPr>
            <a:r>
              <a:rPr lang="es-ES" sz="1400" b="1" i="1" kern="0" dirty="0" smtClean="0">
                <a:solidFill>
                  <a:srgbClr val="365F91"/>
                </a:solidFill>
                <a:effectLst/>
                <a:latin typeface="Cambria"/>
                <a:ea typeface="Times New Roman"/>
                <a:cs typeface="Times New Roman"/>
              </a:rPr>
              <a:t>Desde 1840 hemos duplicado la esperanza de vida, y actualmente aumenta en más de 5 horas por día lo que representa  3 meses por año. En la UE el 20% de la población tiene más de 65 años. Se pronostica el mismo fenómeno para casi todos los países en el 2050. Esto implica 1.800.000.000 de personas con más de 65 años. Por otra parte la cantidad de personas con enfermedades neurodegenerativas aumenta exponencialmente a partir de los 65 años. Se necesita investigación para conseguir encontrar solución a estas enfermedades ya que de no lograrse las generaciones más jóvenes deberán mantener y cuidar a 1.800.000.000 de personas enfermas que no están en condiciones de producir Presente y futuro de la Sociedad del Conocimiento</a:t>
            </a:r>
            <a:endParaRPr lang="es-MX" sz="1400" b="1" kern="0" dirty="0" smtClean="0">
              <a:solidFill>
                <a:srgbClr val="365F91"/>
              </a:solidFill>
              <a:effectLst/>
              <a:latin typeface="Cambria"/>
              <a:ea typeface="Times New Roman"/>
              <a:cs typeface="Times New Roman"/>
            </a:endParaRPr>
          </a:p>
          <a:p>
            <a:pPr>
              <a:lnSpc>
                <a:spcPct val="115000"/>
              </a:lnSpc>
              <a:spcAft>
                <a:spcPts val="1000"/>
              </a:spcAft>
            </a:pPr>
            <a:r>
              <a:rPr lang="es-ES" sz="1400" dirty="0">
                <a:ea typeface="Calibri"/>
                <a:cs typeface="Times New Roman"/>
              </a:rPr>
              <a:t> </a:t>
            </a:r>
            <a:endParaRPr lang="es-MX" sz="1400" dirty="0">
              <a:ea typeface="Calibri"/>
              <a:cs typeface="Times New Roman"/>
            </a:endParaRPr>
          </a:p>
          <a:p>
            <a:pPr>
              <a:lnSpc>
                <a:spcPct val="115000"/>
              </a:lnSpc>
              <a:spcAft>
                <a:spcPts val="1000"/>
              </a:spcAft>
            </a:pPr>
            <a:r>
              <a:rPr lang="es-ES" sz="1400" dirty="0">
                <a:ea typeface="Calibri"/>
                <a:cs typeface="Times New Roman"/>
              </a:rPr>
              <a:t>31 octubre 2017  </a:t>
            </a:r>
            <a:r>
              <a:rPr lang="es-ES" sz="1400" dirty="0">
                <a:solidFill>
                  <a:srgbClr val="00AB86"/>
                </a:solidFill>
                <a:ea typeface="Calibri"/>
                <a:cs typeface="Times New Roman"/>
                <a:hlinkClick r:id="rId2"/>
              </a:rPr>
              <a:t>Sociedad de la información: Estudios e informes</a:t>
            </a:r>
            <a:r>
              <a:rPr lang="es-ES" sz="1400" dirty="0">
                <a:solidFill>
                  <a:srgbClr val="00AB86"/>
                </a:solidFill>
                <a:ea typeface="Calibri"/>
                <a:cs typeface="Times New Roman"/>
              </a:rPr>
              <a:t>- </a:t>
            </a:r>
            <a:r>
              <a:rPr lang="es-ES" sz="1400" b="1" u="sng" dirty="0">
                <a:solidFill>
                  <a:srgbClr val="0000FF"/>
                </a:solidFill>
                <a:ea typeface="Calibri"/>
                <a:cs typeface="Times New Roman"/>
                <a:hlinkClick r:id="rId3" tooltip="Alicia Bañuelos"/>
              </a:rPr>
              <a:t>  Alicia Bañuelos </a:t>
            </a:r>
            <a:endParaRPr lang="es-MX" sz="1400" dirty="0">
              <a:ea typeface="Calibri"/>
              <a:cs typeface="Times New Roman"/>
            </a:endParaRPr>
          </a:p>
        </p:txBody>
      </p:sp>
    </p:spTree>
    <p:extLst>
      <p:ext uri="{BB962C8B-B14F-4D97-AF65-F5344CB8AC3E}">
        <p14:creationId xmlns:p14="http://schemas.microsoft.com/office/powerpoint/2010/main" val="2136266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751344"/>
            <a:ext cx="7632848" cy="5539978"/>
          </a:xfrm>
          <a:prstGeom prst="rect">
            <a:avLst/>
          </a:prstGeom>
        </p:spPr>
        <p:txBody>
          <a:bodyPr wrap="square">
            <a:spAutoFit/>
          </a:bodyPr>
          <a:lstStyle/>
          <a:p>
            <a:r>
              <a:rPr lang="es-MX" sz="2000" b="1" dirty="0" smtClean="0"/>
              <a:t>Desarrollo de las Comunicaciones </a:t>
            </a:r>
          </a:p>
          <a:p>
            <a:r>
              <a:rPr lang="es-MX" sz="2000" b="1" dirty="0" smtClean="0"/>
              <a:t>	</a:t>
            </a:r>
          </a:p>
          <a:p>
            <a:r>
              <a:rPr lang="es-MX" sz="2000" b="1" dirty="0" smtClean="0"/>
              <a:t>1. Cada vez hay más conocimiento disponible para más personas.</a:t>
            </a:r>
          </a:p>
          <a:p>
            <a:endParaRPr lang="es-MX" sz="2000" b="1" dirty="0" smtClean="0"/>
          </a:p>
          <a:p>
            <a:endParaRPr lang="es-MX" sz="2000" b="1" dirty="0" smtClean="0"/>
          </a:p>
          <a:p>
            <a:r>
              <a:rPr lang="es-MX" sz="2000" b="1" dirty="0" smtClean="0"/>
              <a:t>2) Cada vez es más fácil y más barato encontrar ese conocimiento.</a:t>
            </a:r>
          </a:p>
          <a:p>
            <a:endParaRPr lang="es-MX" sz="2000" b="1" dirty="0" smtClean="0"/>
          </a:p>
          <a:p>
            <a:endParaRPr lang="es-MX" sz="2000" b="1" dirty="0" smtClean="0"/>
          </a:p>
          <a:p>
            <a:r>
              <a:rPr lang="es-MX" sz="2000" b="1" dirty="0" smtClean="0"/>
              <a:t>3) Cada vez más seres humanos aprenden a buscar y encontrar con eficiencia la información que necesitan.</a:t>
            </a:r>
          </a:p>
          <a:p>
            <a:endParaRPr lang="es-MX" sz="2000" b="1" dirty="0" smtClean="0"/>
          </a:p>
          <a:p>
            <a:endParaRPr lang="es-MX" sz="2000" b="1" dirty="0" smtClean="0"/>
          </a:p>
          <a:p>
            <a:r>
              <a:rPr lang="es-MX" sz="2000" b="1" dirty="0" smtClean="0"/>
              <a:t>4) Cada vez hay más conocimiento humano gracias a que hay más bases de datos conectadas a internet, y periódicos, y cursos, y vídeos de </a:t>
            </a:r>
            <a:r>
              <a:rPr lang="es-MX" sz="2000" b="1" dirty="0" err="1" smtClean="0"/>
              <a:t>Youtube</a:t>
            </a:r>
            <a:r>
              <a:rPr lang="es-MX" sz="2000" b="1" dirty="0" smtClean="0"/>
              <a:t>…</a:t>
            </a:r>
          </a:p>
          <a:p>
            <a:endParaRPr lang="es-MX" dirty="0" smtClean="0"/>
          </a:p>
          <a:p>
            <a:endParaRPr lang="es-MX" dirty="0" smtClean="0"/>
          </a:p>
          <a:p>
            <a:endParaRPr lang="es-MX" dirty="0"/>
          </a:p>
        </p:txBody>
      </p:sp>
    </p:spTree>
    <p:extLst>
      <p:ext uri="{BB962C8B-B14F-4D97-AF65-F5344CB8AC3E}">
        <p14:creationId xmlns:p14="http://schemas.microsoft.com/office/powerpoint/2010/main" val="872809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764704"/>
            <a:ext cx="7272808" cy="4893647"/>
          </a:xfrm>
          <a:prstGeom prst="rect">
            <a:avLst/>
          </a:prstGeom>
        </p:spPr>
        <p:txBody>
          <a:bodyPr wrap="square">
            <a:spAutoFit/>
          </a:bodyPr>
          <a:lstStyle/>
          <a:p>
            <a:endParaRPr lang="es-ES" sz="2400" dirty="0" smtClean="0"/>
          </a:p>
          <a:p>
            <a:r>
              <a:rPr lang="es-ES" sz="2400" dirty="0" smtClean="0"/>
              <a:t>La </a:t>
            </a:r>
            <a:r>
              <a:rPr lang="es-ES" sz="2400" dirty="0"/>
              <a:t>condición necesaria para participar en la construcción del conocimiento y consecuentemente en la búsqueda de las respuestas es tener una sociedad incluida digitalmente, esto es una sociedad que disponga de: </a:t>
            </a:r>
            <a:endParaRPr lang="es-ES" sz="2400" dirty="0" smtClean="0"/>
          </a:p>
          <a:p>
            <a:endParaRPr lang="es-ES" sz="2400" dirty="0" smtClean="0"/>
          </a:p>
          <a:p>
            <a:pPr marL="514350" indent="-514350">
              <a:buAutoNum type="romanLcParenBoth"/>
            </a:pPr>
            <a:r>
              <a:rPr lang="es-ES" sz="2400" b="1" dirty="0" smtClean="0"/>
              <a:t>Conectividad</a:t>
            </a:r>
            <a:r>
              <a:rPr lang="es-ES" sz="2400" dirty="0"/>
              <a:t>, </a:t>
            </a:r>
            <a:endParaRPr lang="es-ES" sz="2400" dirty="0" smtClean="0"/>
          </a:p>
          <a:p>
            <a:endParaRPr lang="es-ES" sz="2400" dirty="0" smtClean="0"/>
          </a:p>
          <a:p>
            <a:pPr marL="1428750" lvl="2" indent="-514350">
              <a:buAutoNum type="romanLcParenBoth"/>
            </a:pPr>
            <a:r>
              <a:rPr lang="es-ES" sz="2400" b="1" dirty="0" smtClean="0"/>
              <a:t>Dispositivos</a:t>
            </a:r>
            <a:r>
              <a:rPr lang="es-ES" sz="2400" dirty="0" smtClean="0"/>
              <a:t> </a:t>
            </a:r>
            <a:r>
              <a:rPr lang="es-ES" sz="2400" dirty="0"/>
              <a:t>y </a:t>
            </a:r>
            <a:endParaRPr lang="es-ES" sz="2400" dirty="0" smtClean="0"/>
          </a:p>
          <a:p>
            <a:pPr marL="514350" indent="-514350">
              <a:buAutoNum type="romanLcParenBoth"/>
            </a:pPr>
            <a:endParaRPr lang="es-ES" sz="2400" dirty="0"/>
          </a:p>
          <a:p>
            <a:pPr marL="3714750" lvl="7" indent="-514350">
              <a:buAutoNum type="romanLcParenBoth"/>
            </a:pPr>
            <a:r>
              <a:rPr lang="es-ES" sz="2400" dirty="0" smtClean="0"/>
              <a:t> </a:t>
            </a:r>
            <a:r>
              <a:rPr lang="es-ES" sz="2400" b="1" dirty="0"/>
              <a:t>Formación</a:t>
            </a:r>
            <a:r>
              <a:rPr lang="es-ES" sz="2400" dirty="0"/>
              <a:t>.</a:t>
            </a:r>
            <a:endParaRPr lang="es-MX" sz="2400" dirty="0"/>
          </a:p>
        </p:txBody>
      </p:sp>
    </p:spTree>
    <p:extLst>
      <p:ext uri="{BB962C8B-B14F-4D97-AF65-F5344CB8AC3E}">
        <p14:creationId xmlns:p14="http://schemas.microsoft.com/office/powerpoint/2010/main" val="2311897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75856" y="1340768"/>
            <a:ext cx="4755276" cy="707886"/>
          </a:xfrm>
          <a:prstGeom prst="rect">
            <a:avLst/>
          </a:prstGeom>
          <a:noFill/>
        </p:spPr>
        <p:txBody>
          <a:bodyPr wrap="none" rtlCol="0">
            <a:spAutoFit/>
          </a:bodyPr>
          <a:lstStyle/>
          <a:p>
            <a:r>
              <a:rPr lang="es-MX" sz="4000" dirty="0" smtClean="0">
                <a:solidFill>
                  <a:srgbClr val="FF0000"/>
                </a:solidFill>
              </a:rPr>
              <a:t>CALIDAD EDUCATIVA</a:t>
            </a:r>
            <a:endParaRPr lang="en-US" sz="4000" dirty="0">
              <a:solidFill>
                <a:srgbClr val="FF0000"/>
              </a:solidFill>
            </a:endParaRPr>
          </a:p>
        </p:txBody>
      </p:sp>
    </p:spTree>
    <p:extLst>
      <p:ext uri="{BB962C8B-B14F-4D97-AF65-F5344CB8AC3E}">
        <p14:creationId xmlns:p14="http://schemas.microsoft.com/office/powerpoint/2010/main" val="2232071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384</TotalTime>
  <Words>1020</Words>
  <Application>Microsoft Office PowerPoint</Application>
  <PresentationFormat>Presentación en pantalla (4:3)</PresentationFormat>
  <Paragraphs>147</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Transmisión de listas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kugo benavides</dc:creator>
  <cp:lastModifiedBy>CUCS</cp:lastModifiedBy>
  <cp:revision>36</cp:revision>
  <cp:lastPrinted>2017-11-05T18:58:59Z</cp:lastPrinted>
  <dcterms:created xsi:type="dcterms:W3CDTF">2017-11-05T18:16:17Z</dcterms:created>
  <dcterms:modified xsi:type="dcterms:W3CDTF">2017-11-09T17:50:38Z</dcterms:modified>
</cp:coreProperties>
</file>