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8"/>
  </p:notesMasterIdLst>
  <p:sldIdLst>
    <p:sldId id="268" r:id="rId2"/>
    <p:sldId id="271" r:id="rId3"/>
    <p:sldId id="256" r:id="rId4"/>
    <p:sldId id="260" r:id="rId5"/>
    <p:sldId id="257" r:id="rId6"/>
    <p:sldId id="258" r:id="rId7"/>
    <p:sldId id="259" r:id="rId8"/>
    <p:sldId id="262" r:id="rId9"/>
    <p:sldId id="263" r:id="rId10"/>
    <p:sldId id="264" r:id="rId11"/>
    <p:sldId id="265" r:id="rId12"/>
    <p:sldId id="261" r:id="rId13"/>
    <p:sldId id="266" r:id="rId14"/>
    <p:sldId id="269" r:id="rId15"/>
    <p:sldId id="270" r:id="rId16"/>
    <p:sldId id="267" r:id="rId1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0" autoAdjust="0"/>
    <p:restoredTop sz="89231" autoAdjust="0"/>
  </p:normalViewPr>
  <p:slideViewPr>
    <p:cSldViewPr snapToGrid="0">
      <p:cViewPr varScale="1">
        <p:scale>
          <a:sx n="73" d="100"/>
          <a:sy n="73" d="100"/>
        </p:scale>
        <p:origin x="28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BFD34-BC2C-4D30-9633-2E9BC3538EAC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5E0BB-E186-4270-A258-BEE9B771A5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688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E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5E0BB-E186-4270-A258-BEE9B771A5A1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3167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err="1" smtClean="0"/>
              <a:t>ucaciúca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5E0BB-E186-4270-A258-BEE9B771A5A1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1802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5E0BB-E186-4270-A258-BEE9B771A5A1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2053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71-2C6D-4B2B-B434-A8D9A920A85E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D1F4-A5C0-4366-A384-F79152897B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5788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71-2C6D-4B2B-B434-A8D9A920A85E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D1F4-A5C0-4366-A384-F79152897B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5096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71-2C6D-4B2B-B434-A8D9A920A85E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D1F4-A5C0-4366-A384-F79152897BA7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4493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71-2C6D-4B2B-B434-A8D9A920A85E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D1F4-A5C0-4366-A384-F79152897B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9587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71-2C6D-4B2B-B434-A8D9A920A85E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D1F4-A5C0-4366-A384-F79152897BA7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8443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71-2C6D-4B2B-B434-A8D9A920A85E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D1F4-A5C0-4366-A384-F79152897B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2609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71-2C6D-4B2B-B434-A8D9A920A85E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D1F4-A5C0-4366-A384-F79152897B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6723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71-2C6D-4B2B-B434-A8D9A920A85E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D1F4-A5C0-4366-A384-F79152897B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386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71-2C6D-4B2B-B434-A8D9A920A85E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D1F4-A5C0-4366-A384-F79152897B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879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71-2C6D-4B2B-B434-A8D9A920A85E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D1F4-A5C0-4366-A384-F79152897B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386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71-2C6D-4B2B-B434-A8D9A920A85E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D1F4-A5C0-4366-A384-F79152897B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4082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71-2C6D-4B2B-B434-A8D9A920A85E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D1F4-A5C0-4366-A384-F79152897B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4056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71-2C6D-4B2B-B434-A8D9A920A85E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D1F4-A5C0-4366-A384-F79152897B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422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71-2C6D-4B2B-B434-A8D9A920A85E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D1F4-A5C0-4366-A384-F79152897B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937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71-2C6D-4B2B-B434-A8D9A920A85E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D1F4-A5C0-4366-A384-F79152897B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4292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D1F4-A5C0-4366-A384-F79152897BA7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71-2C6D-4B2B-B434-A8D9A920A85E}" type="datetimeFigureOut">
              <a:rPr lang="es-MX" smtClean="0"/>
              <a:t>09/11/2017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783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37571-2C6D-4B2B-B434-A8D9A920A85E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77CD1F4-A5C0-4366-A384-F79152897B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520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18903"/>
          </a:xfrm>
        </p:spPr>
        <p:txBody>
          <a:bodyPr>
            <a:normAutofit/>
          </a:bodyPr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CONSEJO MEXICANO PARA LA ACREDITACIÓN DE ENFERMERÍA A. C.</a:t>
            </a:r>
            <a:endParaRPr lang="es-MX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MX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MX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MANUAL DE PARES EVALUADORES PARTICIPANTES EN PROCESOS DE ACREDITACIÓN </a:t>
            </a:r>
          </a:p>
          <a:p>
            <a:pPr marL="0" indent="0" algn="ctr">
              <a:buNone/>
            </a:pPr>
            <a:r>
              <a:rPr lang="es-MX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Vs.</a:t>
            </a:r>
          </a:p>
          <a:p>
            <a:pPr marL="0" indent="0" algn="ctr">
              <a:buNone/>
            </a:pPr>
            <a:r>
              <a:rPr lang="es-MX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MANUAL PARA EVALUADORES DEL SISTEMA NACIONAL DE ACREDITACIÓN DE ENFERMERÍA 2013</a:t>
            </a:r>
          </a:p>
          <a:p>
            <a:pPr marL="0" indent="0" algn="ctr">
              <a:buNone/>
            </a:pPr>
            <a:endParaRPr lang="es-MX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s-MX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s-MX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GUADALAJARA, JALISCO, NOVIEMBRE DE 2017</a:t>
            </a:r>
            <a:endParaRPr lang="es-MX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51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22016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0446283"/>
              </p:ext>
            </p:extLst>
          </p:nvPr>
        </p:nvGraphicFramePr>
        <p:xfrm>
          <a:off x="934452" y="920851"/>
          <a:ext cx="10515600" cy="506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3467"/>
                <a:gridCol w="52321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COPAES</a:t>
                      </a:r>
                      <a:endParaRPr lang="es-MX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COMACE</a:t>
                      </a:r>
                      <a:endParaRPr lang="es-MX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Capacidad de adaptarse fácilmente a las diferentes situaciones que se pudieran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presentar en el proceso de evaluación.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Capacidad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para controlar y responder asertivamente en caso de conflicto.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Capacidad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para participar constructivamente en las discusiones colegiadas.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Habilidad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para conducir reuniones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VALORES</a:t>
                      </a:r>
                      <a:endParaRPr lang="es-MX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767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Actitud de servicio, compromiso y responsabilidad, confidencialidad y discreción, disciplina, ética profesional,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formalidad, honradez, imparcialidad, objetividad y respeto a los diversos agentes que participan en la evaluación.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Todos estos valores están implícitos en el Código de ética de COMACE A.C.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87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831151"/>
              </p:ext>
            </p:extLst>
          </p:nvPr>
        </p:nvGraphicFramePr>
        <p:xfrm>
          <a:off x="798897" y="426721"/>
          <a:ext cx="10699282" cy="5495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2269"/>
                <a:gridCol w="5437013"/>
              </a:tblGrid>
              <a:tr h="557348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COPAES</a:t>
                      </a:r>
                      <a:endParaRPr lang="es-MX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COMACE</a:t>
                      </a:r>
                      <a:endParaRPr lang="es-MX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20127">
                <a:tc>
                  <a:txBody>
                    <a:bodyPr/>
                    <a:lstStyle/>
                    <a:p>
                      <a:r>
                        <a:rPr lang="es-MX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REGISTRO</a:t>
                      </a:r>
                      <a:r>
                        <a:rPr lang="es-MX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LOS PARES EVALUADORES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INTEGRACIÓN</a:t>
                      </a:r>
                      <a:r>
                        <a:rPr lang="es-MX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 PADRON DE EVALUADORES EXTERNOS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66725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Datos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generales, datos institucionales, formación académica, trayectoria académica, producción académica, experiencia profesional no docente, experiencia en proceso de evaluación externa.</a:t>
                      </a:r>
                    </a:p>
                    <a:p>
                      <a:endParaRPr lang="es-MX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</a:t>
                      </a: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olicita por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oficio a</a:t>
                      </a: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 Institución o dependencia acreditada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que envíe la propuesta de máximo dos candidatos que cumplan con los requisitos para ser evaluador externo con el curriculum vitae documentado de los últimos tres años.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20127">
                <a:tc>
                  <a:txBody>
                    <a:bodyPr/>
                    <a:lstStyle/>
                    <a:p>
                      <a:endParaRPr lang="es-MX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comisión de la Asamblea de asociados revisa que se cumplan los requisitos.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presidenta solicita una carta de apoyo institucional.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reporta a la Coordinación de registro y seguimiento y Evaluación del Padrón de Evaluadores Externos de los nuevos miembros.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Acreditado el diplomado se entrega el nombramiento.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14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V="1">
            <a:off x="838200" y="288758"/>
            <a:ext cx="10515600" cy="76367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027236"/>
              </p:ext>
            </p:extLst>
          </p:nvPr>
        </p:nvGraphicFramePr>
        <p:xfrm>
          <a:off x="838200" y="789272"/>
          <a:ext cx="10250104" cy="4727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052"/>
                <a:gridCol w="5125052"/>
              </a:tblGrid>
              <a:tr h="500513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COPAES</a:t>
                      </a:r>
                      <a:endParaRPr lang="es-MX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COMACE</a:t>
                      </a:r>
                      <a:endParaRPr lang="es-MX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COMPOSICIÓN</a:t>
                      </a:r>
                      <a:r>
                        <a:rPr lang="es-MX" b="1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LOS COMITÉS DE EVALUADORES</a:t>
                      </a:r>
                      <a:endParaRPr lang="es-MX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COMISIONES TÉCNICAS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Debe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conformarse por: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a) Tres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pares formados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 comisiones técnicas estarán conformadas por cuatro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evaluadores de acuerdo al perfil requerido en el proceso de acreditación en turno y serán designados por el Comité de Acreditación.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b) Dos pares formados y uno consolidado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c) Dos pares consolidados y uno formado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d) Tres pares consolidados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estos equipos se puede agregar un par en formación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23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3071" y="-2151017"/>
            <a:ext cx="10515600" cy="557348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1690574"/>
              </p:ext>
            </p:extLst>
          </p:nvPr>
        </p:nvGraphicFramePr>
        <p:xfrm>
          <a:off x="713071" y="287383"/>
          <a:ext cx="11158890" cy="6228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8460"/>
                <a:gridCol w="6150430"/>
              </a:tblGrid>
              <a:tr h="418011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COPAES</a:t>
                      </a:r>
                      <a:endParaRPr lang="es-MX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COMACE</a:t>
                      </a:r>
                      <a:endParaRPr lang="es-MX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60111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DESCRIPCIÓN DE LA</a:t>
                      </a:r>
                      <a:r>
                        <a:rPr lang="es-MX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FUNCIÓN EVALUATIVA DE LOS COMITÉS DE PARES</a:t>
                      </a:r>
                      <a:endParaRPr lang="es-MX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FUNCIONES</a:t>
                      </a:r>
                      <a:r>
                        <a:rPr lang="es-MX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RESPONSABILIDADES DE LAS COMISIONES TÉCNICAS</a:t>
                      </a:r>
                      <a:endParaRPr lang="es-MX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89717">
                <a:tc>
                  <a:txBody>
                    <a:bodyPr/>
                    <a:lstStyle/>
                    <a:p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Institución Educativa/programa educativo a evaluar. 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Comité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Acreditación Nombra un Coordinador de la Comisión, el de mayor experiencia.</a:t>
                      </a:r>
                    </a:p>
                  </a:txBody>
                  <a:tcPr/>
                </a:tc>
              </a:tr>
              <a:tr h="150882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Consejo para la Acreditación de la Educación Superior.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Coordinador de la Comisión asume la responsabilidad de realizar el reporte o acta de verificación con los resultados de la evaluación con fines de acreditación del programa que se le encomiende.</a:t>
                      </a:r>
                    </a:p>
                  </a:txBody>
                  <a:tcPr/>
                </a:tc>
              </a:tr>
              <a:tr h="95953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Organismo Acreditador (COMACE A.C.)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responsabilidad de los miembros de las Comisión Técnica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tratar con estricta confidencialidad, toda información referente al proceso de acreditación.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4915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Pares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evaluadores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Ningún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miembro de la comisión técnica podrá involucrarse como integrante en el proceso de acreditación de un programa de su propia institución.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43016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También se describen las actividades que se realizaran antes de la visita, durante la visita y posterior a la visita de verificación.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80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220" y="-1209040"/>
            <a:ext cx="8596668" cy="1320800"/>
          </a:xfrm>
        </p:spPr>
        <p:txBody>
          <a:bodyPr/>
          <a:lstStyle/>
          <a:p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4704213"/>
              </p:ext>
            </p:extLst>
          </p:nvPr>
        </p:nvGraphicFramePr>
        <p:xfrm>
          <a:off x="172766" y="296092"/>
          <a:ext cx="10399440" cy="6682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6480"/>
                <a:gridCol w="4632960"/>
              </a:tblGrid>
              <a:tr h="548639"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COPAES</a:t>
                      </a:r>
                      <a:endParaRPr lang="es-MX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COMACE</a:t>
                      </a:r>
                      <a:endParaRPr lang="es-MX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1102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institución pone a disposición del organismo acreditador, en respaldo digital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 a través del SIIAC, el informe de autoevaluación y la evidencia documentada que respalda el cumplimiento de los criterios e indicadores, con al menos </a:t>
                      </a:r>
                      <a:r>
                        <a:rPr lang="es-MX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días </a:t>
                      </a:r>
                      <a:r>
                        <a:rPr lang="es-MX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anticipación a la fechas de inicio de la visita de evaluación al programa educativo.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Cumplir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 el 80%</a:t>
                      </a: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los criterios básicos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para la acreditación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Cumplir con el 85% para la primera </a:t>
                      </a:r>
                      <a:r>
                        <a:rPr lang="es-MX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reacreditación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con 87% para la segunda </a:t>
                      </a:r>
                      <a:r>
                        <a:rPr lang="es-MX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reacreditación</a:t>
                      </a:r>
                      <a:endParaRPr lang="es-MX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Autoevaluación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67801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Integrado y confirmado el comité evaluador,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 pondrá a disposición del mismo la información que acompaña al documento de autoevaluación para su análisis previo a la visita de verificación, preferentemente 20 días naturales previos a la fecha de la visita de evaluación.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>
                        <a:latin typeface="elArial"/>
                        <a:cs typeface="Arial" panose="020B0604020202020204" pitchFamily="34" charset="0"/>
                      </a:endParaRPr>
                    </a:p>
                    <a:p>
                      <a:endParaRPr lang="es-MX" dirty="0" smtClean="0">
                        <a:latin typeface="elArial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elArial"/>
                          <a:cs typeface="Arial" panose="020B0604020202020204" pitchFamily="34" charset="0"/>
                        </a:rPr>
                        <a:t>Visita de Verificación</a:t>
                      </a:r>
                      <a:endParaRPr lang="es-MX" dirty="0">
                        <a:latin typeface="elArial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469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 pares evaluadores analizan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 información y si es necesario notifican al coordinador del comité que se considera se requiere información adicional o complementaria a la recibida.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manual describe las categorías y los criterios que corresponden a los indicadores establecidos en cada categoría y los documentos que se requiere revisar para determinar si la dependencia cumple con el porcentaje establecido para la acreditación o </a:t>
                      </a:r>
                      <a:r>
                        <a:rPr lang="es-MX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reacreditación</a:t>
                      </a:r>
                      <a:r>
                        <a:rPr lang="es-MX" baseline="0" dirty="0" smtClean="0"/>
                        <a:t>.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675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5719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519166"/>
              </p:ext>
            </p:extLst>
          </p:nvPr>
        </p:nvGraphicFramePr>
        <p:xfrm>
          <a:off x="677334" y="1654901"/>
          <a:ext cx="8596312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2446"/>
                <a:gridCol w="40838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COPAES</a:t>
                      </a:r>
                      <a:endParaRPr lang="es-MX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COMACE</a:t>
                      </a:r>
                      <a:endParaRPr lang="es-MX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par coordinador deberá reemitir el </a:t>
                      </a:r>
                    </a:p>
                    <a:p>
                      <a:endParaRPr lang="es-MX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listado vía correo electrónico</a:t>
                      </a:r>
                      <a:r>
                        <a:rPr lang="es-MX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 </a:t>
                      </a:r>
                    </a:p>
                    <a:p>
                      <a:endParaRPr lang="es-MX" sz="1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MX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responsable del programa educativo, al </a:t>
                      </a:r>
                    </a:p>
                    <a:p>
                      <a:endParaRPr lang="es-MX" sz="1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MX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menos siete días naturales antes del inicio </a:t>
                      </a:r>
                    </a:p>
                    <a:p>
                      <a:endParaRPr lang="es-MX" sz="1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MX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la visita de evaluación in situ.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801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5400" dirty="0" smtClean="0">
                <a:latin typeface="Algerian" panose="04020705040A02060702" pitchFamily="82" charset="0"/>
              </a:rPr>
              <a:t>                   </a:t>
            </a:r>
            <a:endParaRPr lang="es-MX" sz="5400" dirty="0"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es-MX" sz="5400" dirty="0" smtClean="0">
                <a:latin typeface="Algerian" panose="04020705040A02060702" pitchFamily="82" charset="0"/>
              </a:rPr>
              <a:t>               </a:t>
            </a:r>
            <a:r>
              <a:rPr lang="es-MX" sz="5400" dirty="0" smtClean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GRACIAS</a:t>
            </a:r>
            <a:endParaRPr lang="es-MX" sz="5400" dirty="0">
              <a:solidFill>
                <a:schemeClr val="accent1">
                  <a:lumMod val="75000"/>
                </a:schemeClr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36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CONSEJO PARA LA ACREDITACIÓN DE LA EDUCACIÓN SUPERIOR A.C. (COPAES)</a:t>
            </a:r>
            <a:endParaRPr lang="es-MX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8294" y="2204132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PRINCIPIOS</a:t>
            </a:r>
          </a:p>
          <a:p>
            <a:endParaRPr lang="es-MX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Equidad e imparcialidad</a:t>
            </a:r>
          </a:p>
          <a:p>
            <a:r>
              <a:rPr lang="es-MX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Congruencia y confiabilidad</a:t>
            </a:r>
          </a:p>
          <a:p>
            <a:r>
              <a:rPr lang="es-MX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y aseguramiento de la calidad</a:t>
            </a:r>
          </a:p>
          <a:p>
            <a:r>
              <a:rPr lang="es-MX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Responsabilidad y seriedad</a:t>
            </a:r>
          </a:p>
          <a:p>
            <a:r>
              <a:rPr lang="es-MX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Transparencia y rendición de cuentas</a:t>
            </a:r>
          </a:p>
          <a:p>
            <a:pPr marL="0" indent="0">
              <a:buNone/>
            </a:pPr>
            <a:endParaRPr lang="es-MX" sz="20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29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066500"/>
              </p:ext>
            </p:extLst>
          </p:nvPr>
        </p:nvGraphicFramePr>
        <p:xfrm>
          <a:off x="708170" y="244174"/>
          <a:ext cx="9654139" cy="607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9153"/>
                <a:gridCol w="501498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COPAES</a:t>
                      </a:r>
                      <a:endParaRPr lang="es-MX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COMACE</a:t>
                      </a:r>
                      <a:endParaRPr lang="es-MX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69674">
                <a:tc>
                  <a:txBody>
                    <a:bodyPr/>
                    <a:lstStyle/>
                    <a:p>
                      <a:pPr algn="ctr"/>
                      <a:r>
                        <a:rPr lang="es-MX" sz="18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PARES EVALUADORES PARTICIPANTES EN PROCESOS DE ACREDITACIÓN</a:t>
                      </a:r>
                      <a:endParaRPr lang="es-MX" sz="18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PARA EVALUADORES DEL SISTEMA NACIONAL DE ACREDITACIÓN DE ENFERMERÍA 2013</a:t>
                      </a:r>
                      <a:endParaRPr lang="es-MX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568702">
                <a:tc>
                  <a:txBody>
                    <a:bodyPr/>
                    <a:lstStyle/>
                    <a:p>
                      <a:r>
                        <a:rPr lang="es-MX" sz="19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 PARES EVALUADORES</a:t>
                      </a:r>
                      <a:r>
                        <a:rPr lang="es-MX" sz="19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s-MX" sz="1900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9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académicos, investigadores, profesores y miembros del sector productivo que participan en los procesos de evaluación con fines de acreditación para compartir su experiencia y aportar juicios de valor</a:t>
                      </a:r>
                    </a:p>
                    <a:p>
                      <a:r>
                        <a:rPr lang="es-MX" sz="19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desde un punto de vista externo, objetivo e imparcial. Se les denomina pares, ya que se trata de profesionales que comparten la cultura propia de la disciplina o de la profesión, además de estar familiarizados con las Instituciones de Educación Superior (IES) y de sus programas académicos.</a:t>
                      </a:r>
                      <a:endParaRPr lang="es-MX" sz="1900" b="0" i="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900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PERFIL DEL EVALUADOR</a:t>
                      </a:r>
                      <a:r>
                        <a:rPr lang="es-MX" sz="19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s-MX" sz="1900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profesores de enfermería de las diferentes instituciones educativas del país, que cuentan con programas educativos (PE) de nivel superior acreditados y/o re acreditados y propuestos por su institución, deberán ser Licenciados en Enfermería con estudios de Maestría, deseable el doctorado y que se mantengan actualizados permanentemente en la temática de evaluación, acreditación y en la disciplina.</a:t>
                      </a:r>
                      <a:endParaRPr lang="es-MX" sz="1900" b="0" i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9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6458">
                <a:tc>
                  <a:txBody>
                    <a:bodyPr/>
                    <a:lstStyle/>
                    <a:p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49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4403"/>
          </a:xfrm>
        </p:spPr>
        <p:txBody>
          <a:bodyPr>
            <a:normAutofit/>
          </a:bodyPr>
          <a:lstStyle/>
          <a:p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011295"/>
              </p:ext>
            </p:extLst>
          </p:nvPr>
        </p:nvGraphicFramePr>
        <p:xfrm>
          <a:off x="558264" y="1222408"/>
          <a:ext cx="10497151" cy="493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8114"/>
                <a:gridCol w="5319037"/>
              </a:tblGrid>
              <a:tr h="44440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COPAES</a:t>
                      </a:r>
                      <a:endParaRPr lang="es-MX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COMACE</a:t>
                      </a:r>
                      <a:endParaRPr lang="es-MX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CLASIFICACIÓN DE LOS PARES EVALUADORES</a:t>
                      </a:r>
                      <a:endParaRPr lang="es-MX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</a:t>
                      </a:r>
                      <a:r>
                        <a:rPr lang="es-MX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 investigador. </a:t>
                      </a:r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Experiencia en investigación de la disciplina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</a:t>
                      </a:r>
                      <a:r>
                        <a:rPr lang="es-MX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profesionista</a:t>
                      </a:r>
                      <a:r>
                        <a:rPr lang="es-MX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Desarrollo en el área profesional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 pedagógico</a:t>
                      </a:r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experiencia en la investigación educativa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</a:t>
                      </a:r>
                      <a:r>
                        <a:rPr lang="es-MX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gestor</a:t>
                      </a:r>
                      <a:r>
                        <a:rPr lang="es-MX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Experiencia directiva y de gestión académica.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</a:t>
                      </a:r>
                      <a:r>
                        <a:rPr lang="es-MX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evaluador en ejercicio</a:t>
                      </a:r>
                      <a:r>
                        <a:rPr lang="es-MX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Ha acumulado experiencia en evaluación y tiene una de las características anteriores.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57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4968" y="-583932"/>
            <a:ext cx="8596668" cy="1320800"/>
          </a:xfrm>
        </p:spPr>
        <p:txBody>
          <a:bodyPr/>
          <a:lstStyle/>
          <a:p>
            <a:endParaRPr lang="es-MX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989394"/>
              </p:ext>
            </p:extLst>
          </p:nvPr>
        </p:nvGraphicFramePr>
        <p:xfrm>
          <a:off x="890821" y="981777"/>
          <a:ext cx="8596312" cy="5554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568349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COPAES</a:t>
                      </a:r>
                      <a:endParaRPr lang="es-MX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COMACE</a:t>
                      </a:r>
                      <a:endParaRPr lang="es-MX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DOMINIO</a:t>
                      </a:r>
                      <a:r>
                        <a:rPr lang="es-MX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EXPERIENCIA EN EVALUACIÓN</a:t>
                      </a:r>
                      <a:endParaRPr lang="es-MX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74751" marR="74751"/>
                </a:tc>
              </a:tr>
              <a:tr h="1693817">
                <a:tc>
                  <a:txBody>
                    <a:bodyPr/>
                    <a:lstStyle/>
                    <a:p>
                      <a:r>
                        <a:rPr lang="es-MX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</a:t>
                      </a:r>
                      <a:r>
                        <a:rPr lang="es-MX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proceso de formación</a:t>
                      </a:r>
                      <a:r>
                        <a:rPr lang="es-MX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es el que participa por primera vez en el proceso de evaluación.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 comisiones técnicas estarán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integradas por cuatro evaluadores, de los cuales, uno es nombrado coordinador y debe haber participado en tres procesos de evaluación previa.</a:t>
                      </a:r>
                      <a:endParaRPr lang="es-MX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</a:t>
                      </a:r>
                      <a:r>
                        <a:rPr lang="es-MX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formado</a:t>
                      </a:r>
                      <a:r>
                        <a:rPr lang="es-MX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tiene una o varias características mencionadas anteriormente y experiencia en evaluación.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</a:t>
                      </a:r>
                      <a:r>
                        <a:rPr lang="es-MX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consolidado</a:t>
                      </a:r>
                      <a:r>
                        <a:rPr lang="es-MX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reúne las características de un par formado y además ha estudiado e investigado el campo de la acreditación de la educación superior.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74751" marR="7475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89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821" y="-501148"/>
            <a:ext cx="10515600" cy="91846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262781"/>
              </p:ext>
            </p:extLst>
          </p:nvPr>
        </p:nvGraphicFramePr>
        <p:xfrm>
          <a:off x="452387" y="105877"/>
          <a:ext cx="11454064" cy="6413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706"/>
                <a:gridCol w="5510358"/>
              </a:tblGrid>
              <a:tr h="281949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COPAES </a:t>
                      </a:r>
                      <a:endParaRPr lang="es-MX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COMACE</a:t>
                      </a:r>
                      <a:endParaRPr lang="es-MX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11557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REQUISITOS GENERALES</a:t>
                      </a:r>
                      <a:endParaRPr lang="es-MX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REQUISITOS PARA SER MIEMBRO DE LA CARTERA DE EVALUADORES EXTERNOS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2812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Experiencia profesional de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años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mexicano por nacimiento o naturalización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2812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Tener estudios de posgrado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Estar en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pleno uso de sus derechos civiles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3962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Docente,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preferentemente del área disciplinar a evaluar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profesor de tiempo completo de enfermería de una Institución de Educación Superior con PE acreditado o </a:t>
                      </a:r>
                      <a:r>
                        <a:rPr lang="es-MX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reacreditado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58517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Contar con reconocida trayectoria docente, de investigación y/o gestión de instituciones de educación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superior.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 propuesto por la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autoridad universitaria</a:t>
                      </a:r>
                    </a:p>
                    <a:p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3952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Disposición y compromiso para dedicar tiempo adicional al que destina a sus actividades académicas.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 Licenciado en Enfermería, con grado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académico</a:t>
                      </a: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mínimo de maestría, deseable doctorado.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1155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Apego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 Código de ética definido por COPAES.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Contar con Certificado vigente, por un organismo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 reconocimiento de idoneidad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298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9956" y="95618"/>
            <a:ext cx="10515600" cy="154639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808759"/>
              </p:ext>
            </p:extLst>
          </p:nvPr>
        </p:nvGraphicFramePr>
        <p:xfrm>
          <a:off x="751573" y="567891"/>
          <a:ext cx="10515600" cy="6231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4592"/>
                <a:gridCol w="5261008"/>
              </a:tblGrid>
              <a:tr h="525278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COPAES</a:t>
                      </a:r>
                      <a:endParaRPr lang="es-MX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COMACE</a:t>
                      </a:r>
                      <a:endParaRPr lang="es-MX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20223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CONOCIMIENTOS TRANSVERSALES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9605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Conocimiento generales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las tendencias nacionales e internacionales de educación superior en materia de organización académica, modelos educativos, aplicación de tecnologías de la información, planeación y aseguramiento de la calidad, entre otras.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Experiencia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laboral mínima de cinco años en la docencia, investigación o de atención directa a la población en el área asistencial, comunitaria y/o administrativa.</a:t>
                      </a:r>
                      <a:endParaRPr lang="es-MX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4125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Conocimiento de los lineamientos generales sobre las misiones, funciones y mejores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prácticas de educación propuestos por los órganos regulatorios.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Contar con una trayectoria académica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reconocido prestigio.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5055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Conocimiento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sobre las filosofías y metodologías de calidad y mejora continua aplicables a la educación.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Haber acreditado el diplomado de evaluadores externos</a:t>
                      </a:r>
                      <a:r>
                        <a:rPr lang="es-MX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MX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50557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Conocimiento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sobre la construcción y definición de modelos educativos, planes y programas de estudio.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Mantenerse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actualizado en temáticas de evaluación, acreditación y de la disciplina.</a:t>
                      </a:r>
                      <a:endParaRPr lang="es-MX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41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5663" y="326625"/>
            <a:ext cx="9298004" cy="173889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000"/>
              </p:ext>
            </p:extLst>
          </p:nvPr>
        </p:nvGraphicFramePr>
        <p:xfrm>
          <a:off x="953703" y="757221"/>
          <a:ext cx="10298229" cy="579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7589"/>
                <a:gridCol w="51206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COPAES</a:t>
                      </a:r>
                      <a:endParaRPr lang="es-MX" sz="20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COMACE</a:t>
                      </a:r>
                      <a:endParaRPr lang="es-MX" sz="20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Visión sistémica de las instituciones de educación superior, preferentemente haber participado en procesos de gestión académico-administrativa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transversales o institucionales en sus universidades.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Entregar</a:t>
                      </a:r>
                      <a:r>
                        <a:rPr lang="es-MX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Curriculum Vitae documentado con los últimos tres años</a:t>
                      </a:r>
                      <a:endParaRPr lang="es-MX" i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Sujetarse al procedimiento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aceptación, ingreso y permanencia de los Evaluadores externos de COMACE A. C.</a:t>
                      </a:r>
                      <a:endParaRPr lang="es-MX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CONOCIMIENTOS PROFESIONALES</a:t>
                      </a:r>
                      <a:endParaRPr lang="es-MX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Conocimientos actualizados sobre los avances académicos, científicos y tecnológicos relacionados con su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disciplina.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Conocimientos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generales sobre las tendencias internacionales y nacionales en materia de diseño curricular, prácticas pedagógicas, aplicación de la tecnología a la disciplina, investigación en el área y estrategias de vinculación, entre otras.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95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1895" y="-1325563"/>
            <a:ext cx="10054390" cy="170531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946906"/>
              </p:ext>
            </p:extLst>
          </p:nvPr>
        </p:nvGraphicFramePr>
        <p:xfrm>
          <a:off x="596767" y="779646"/>
          <a:ext cx="10515600" cy="5924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4547"/>
                <a:gridCol w="4211053"/>
              </a:tblGrid>
              <a:tr h="529389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COPAES</a:t>
                      </a:r>
                      <a:endParaRPr lang="es-MX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COMACE</a:t>
                      </a:r>
                      <a:endParaRPr lang="es-MX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CONOCIMIENTOS GENERALES EN MATERIA DE EVALUACIÓN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Conocimiento profundo del modelo evaluación-acreditación propuesto por COPAES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por el organismo acreditador con el que participa.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Conocimiento sobre los procesos, lineamientos y metodologías de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evaluación determinados por el organismo acreditador con el que participa.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HABILIDADES GENERALES</a:t>
                      </a:r>
                      <a:endParaRPr lang="es-MX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Capacidad para</a:t>
                      </a:r>
                      <a:r>
                        <a:rPr lang="es-MX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analizar evidencias e información, capacidad de síntesis, habilidades metodológicas para realizar trabajo organizado, manejo adecuado del lenguaje y habilidad en el manejo de las tecnologías.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HABILIDADES PERSONALES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99568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Capacidad de relacionarse respetuosa y asertivamente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38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940</TotalTime>
  <Words>1606</Words>
  <Application>Microsoft Office PowerPoint</Application>
  <PresentationFormat>Panorámica</PresentationFormat>
  <Paragraphs>158</Paragraphs>
  <Slides>16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Algerian</vt:lpstr>
      <vt:lpstr>Arial</vt:lpstr>
      <vt:lpstr>Arial Black</vt:lpstr>
      <vt:lpstr>Calibri</vt:lpstr>
      <vt:lpstr>elArial</vt:lpstr>
      <vt:lpstr>Trebuchet MS</vt:lpstr>
      <vt:lpstr>Wingdings 3</vt:lpstr>
      <vt:lpstr>Faceta</vt:lpstr>
      <vt:lpstr>CONSEJO MEXICANO PARA LA ACREDITACIÓN DE ENFERMERÍA A. C.</vt:lpstr>
      <vt:lpstr>CONSEJO PARA LA ACREDITACIÓN DE LA EDUCACIÓN SUPERIOR A.C. (COPAES)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121</cp:revision>
  <dcterms:created xsi:type="dcterms:W3CDTF">2017-11-07T06:33:06Z</dcterms:created>
  <dcterms:modified xsi:type="dcterms:W3CDTF">2017-11-09T09:30:58Z</dcterms:modified>
</cp:coreProperties>
</file>