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7" r:id="rId3"/>
    <p:sldId id="358" r:id="rId4"/>
    <p:sldId id="364" r:id="rId5"/>
    <p:sldId id="363" r:id="rId6"/>
    <p:sldId id="362" r:id="rId7"/>
    <p:sldId id="361" r:id="rId8"/>
    <p:sldId id="360" r:id="rId9"/>
    <p:sldId id="366" r:id="rId10"/>
    <p:sldId id="365" r:id="rId11"/>
    <p:sldId id="368" r:id="rId12"/>
    <p:sldId id="369" r:id="rId13"/>
    <p:sldId id="370" r:id="rId14"/>
    <p:sldId id="373" r:id="rId15"/>
    <p:sldId id="375" r:id="rId16"/>
    <p:sldId id="376" r:id="rId17"/>
    <p:sldId id="377" r:id="rId18"/>
    <p:sldId id="378" r:id="rId19"/>
    <p:sldId id="379" r:id="rId20"/>
    <p:sldId id="380" r:id="rId21"/>
    <p:sldId id="381" r:id="rId22"/>
    <p:sldId id="383" r:id="rId23"/>
    <p:sldId id="382" r:id="rId24"/>
    <p:sldId id="385" r:id="rId25"/>
    <p:sldId id="386" r:id="rId26"/>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autoAdjust="0"/>
  </p:normalViewPr>
  <p:slideViewPr>
    <p:cSldViewPr snapToGrid="0">
      <p:cViewPr>
        <p:scale>
          <a:sx n="80" d="100"/>
          <a:sy n="80" d="100"/>
        </p:scale>
        <p:origin x="174" y="-114"/>
      </p:cViewPr>
      <p:guideLst>
        <p:guide orient="horz" pos="2160"/>
        <p:guide pos="3840"/>
      </p:guideLst>
    </p:cSldViewPr>
  </p:slideViewPr>
  <p:outlineViewPr>
    <p:cViewPr>
      <p:scale>
        <a:sx n="33" d="100"/>
        <a:sy n="33" d="100"/>
      </p:scale>
      <p:origin x="0" y="15624"/>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9730D12-1209-40F2-9C37-502DBB59E2A8}" type="datetimeFigureOut">
              <a:rPr lang="es-MX" smtClean="0"/>
              <a:t>09/11/2017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358499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9730D12-1209-40F2-9C37-502DBB59E2A8}" type="datetimeFigureOut">
              <a:rPr lang="es-MX" smtClean="0"/>
              <a:t>09/11/2017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381553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9730D12-1209-40F2-9C37-502DBB59E2A8}" type="datetimeFigureOut">
              <a:rPr lang="es-MX" smtClean="0"/>
              <a:t>09/11/2017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168224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9730D12-1209-40F2-9C37-502DBB59E2A8}" type="datetimeFigureOut">
              <a:rPr lang="es-MX" smtClean="0"/>
              <a:t>09/11/2017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266589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9730D12-1209-40F2-9C37-502DBB59E2A8}" type="datetimeFigureOut">
              <a:rPr lang="es-MX" smtClean="0"/>
              <a:t>09/11/2017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248666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39730D12-1209-40F2-9C37-502DBB59E2A8}" type="datetimeFigureOut">
              <a:rPr lang="es-MX" smtClean="0"/>
              <a:t>09/11/2017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157954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39730D12-1209-40F2-9C37-502DBB59E2A8}" type="datetimeFigureOut">
              <a:rPr lang="es-MX" smtClean="0"/>
              <a:t>09/11/2017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598652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39730D12-1209-40F2-9C37-502DBB59E2A8}" type="datetimeFigureOut">
              <a:rPr lang="es-MX" smtClean="0"/>
              <a:t>09/11/2017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201349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9730D12-1209-40F2-9C37-502DBB59E2A8}" type="datetimeFigureOut">
              <a:rPr lang="es-MX" smtClean="0"/>
              <a:t>09/11/2017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3476687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9730D12-1209-40F2-9C37-502DBB59E2A8}" type="datetimeFigureOut">
              <a:rPr lang="es-MX" smtClean="0"/>
              <a:t>09/11/2017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206281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9730D12-1209-40F2-9C37-502DBB59E2A8}" type="datetimeFigureOut">
              <a:rPr lang="es-MX" smtClean="0"/>
              <a:t>09/11/2017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F62E497-25B2-4B4D-82F7-DB4302EBF061}" type="slidenum">
              <a:rPr lang="es-MX" smtClean="0"/>
              <a:t>‹Nº›</a:t>
            </a:fld>
            <a:endParaRPr lang="es-MX"/>
          </a:p>
        </p:txBody>
      </p:sp>
    </p:spTree>
    <p:extLst>
      <p:ext uri="{BB962C8B-B14F-4D97-AF65-F5344CB8AC3E}">
        <p14:creationId xmlns:p14="http://schemas.microsoft.com/office/powerpoint/2010/main" val="220721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30D12-1209-40F2-9C37-502DBB59E2A8}" type="datetimeFigureOut">
              <a:rPr lang="es-MX" smtClean="0"/>
              <a:t>09/11/2017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2E497-25B2-4B4D-82F7-DB4302EBF061}" type="slidenum">
              <a:rPr lang="es-MX" smtClean="0"/>
              <a:t>‹Nº›</a:t>
            </a:fld>
            <a:endParaRPr lang="es-MX"/>
          </a:p>
        </p:txBody>
      </p:sp>
    </p:spTree>
    <p:extLst>
      <p:ext uri="{BB962C8B-B14F-4D97-AF65-F5344CB8AC3E}">
        <p14:creationId xmlns:p14="http://schemas.microsoft.com/office/powerpoint/2010/main" val="40608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624012"/>
            <a:ext cx="10058400" cy="4552951"/>
          </a:xfrm>
        </p:spPr>
        <p:txBody>
          <a:bodyPr>
            <a:normAutofit fontScale="77500" lnSpcReduction="20000"/>
          </a:bodyPr>
          <a:lstStyle/>
          <a:p>
            <a:pPr marL="0" indent="0" algn="ctr">
              <a:buNone/>
            </a:pPr>
            <a:endParaRPr lang="es-MX" sz="3600" b="1" dirty="0" smtClean="0">
              <a:latin typeface="Batang" panose="02030600000101010101" pitchFamily="18" charset="-127"/>
              <a:ea typeface="Batang" panose="02030600000101010101" pitchFamily="18" charset="-127"/>
            </a:endParaRPr>
          </a:p>
          <a:p>
            <a:pPr marL="0" indent="0" algn="ctr">
              <a:buNone/>
            </a:pPr>
            <a:r>
              <a:rPr lang="es-MX" sz="3600" b="1" dirty="0" smtClean="0">
                <a:latin typeface="Eras Medium ITC" panose="020B0602030504020804" pitchFamily="34" charset="0"/>
                <a:ea typeface="Batang" panose="02030600000101010101" pitchFamily="18" charset="-127"/>
              </a:rPr>
              <a:t>RECAPITULACION DE LAS ACCIONES DE SEGUIMIENTO DE REVISION AL  </a:t>
            </a:r>
            <a:r>
              <a:rPr lang="es-MX" sz="3600" b="1" dirty="0">
                <a:latin typeface="Eras Medium ITC" panose="020B0602030504020804" pitchFamily="34" charset="0"/>
                <a:ea typeface="Batang" panose="02030600000101010101" pitchFamily="18" charset="-127"/>
              </a:rPr>
              <a:t>ADENDUM DE COPAES PARA </a:t>
            </a:r>
            <a:r>
              <a:rPr lang="es-MX" sz="3600" b="1" dirty="0" smtClean="0">
                <a:latin typeface="Eras Medium ITC" panose="020B0602030504020804" pitchFamily="34" charset="0"/>
                <a:ea typeface="Batang" panose="02030600000101010101" pitchFamily="18" charset="-127"/>
              </a:rPr>
              <a:t>ORGANISMOS </a:t>
            </a:r>
            <a:r>
              <a:rPr lang="es-MX" sz="3600" b="1" dirty="0">
                <a:latin typeface="Eras Medium ITC" panose="020B0602030504020804" pitchFamily="34" charset="0"/>
                <a:ea typeface="Batang" panose="02030600000101010101" pitchFamily="18" charset="-127"/>
              </a:rPr>
              <a:t>ACREDITADORES</a:t>
            </a:r>
          </a:p>
          <a:p>
            <a:pPr marL="0" indent="0" algn="ctr">
              <a:buNone/>
            </a:pPr>
            <a:endParaRPr lang="es-MX" sz="3600" dirty="0">
              <a:latin typeface="Eras Medium ITC" panose="020B0602030504020804" pitchFamily="34" charset="0"/>
              <a:ea typeface="Batang" panose="02030600000101010101" pitchFamily="18" charset="-127"/>
            </a:endParaRPr>
          </a:p>
          <a:p>
            <a:pPr marL="0" indent="0" algn="ctr">
              <a:buNone/>
            </a:pPr>
            <a:endParaRPr lang="es-MX" sz="3600" dirty="0">
              <a:latin typeface="Eras Medium ITC" panose="020B0602030504020804" pitchFamily="34" charset="0"/>
              <a:ea typeface="Batang" panose="02030600000101010101" pitchFamily="18" charset="-127"/>
            </a:endParaRPr>
          </a:p>
          <a:p>
            <a:pPr marL="0" indent="0" algn="ctr">
              <a:buNone/>
            </a:pPr>
            <a:r>
              <a:rPr lang="es-MX" sz="3600" b="1" dirty="0">
                <a:latin typeface="Eras Medium ITC" panose="020B0602030504020804" pitchFamily="34" charset="0"/>
                <a:ea typeface="Batang" panose="02030600000101010101" pitchFamily="18" charset="-127"/>
              </a:rPr>
              <a:t>MES LIZBETH PAULINA PADRON </a:t>
            </a:r>
            <a:r>
              <a:rPr lang="es-MX" sz="3600" b="1" dirty="0" smtClean="0">
                <a:latin typeface="Eras Medium ITC" panose="020B0602030504020804" pitchFamily="34" charset="0"/>
                <a:ea typeface="Batang" panose="02030600000101010101" pitchFamily="18" charset="-127"/>
              </a:rPr>
              <a:t>AKE</a:t>
            </a:r>
          </a:p>
          <a:p>
            <a:pPr marL="0" indent="0" algn="ctr">
              <a:buNone/>
            </a:pPr>
            <a:r>
              <a:rPr lang="es-MX" sz="3600" b="1" dirty="0" smtClean="0">
                <a:latin typeface="Eras Medium ITC" panose="020B0602030504020804" pitchFamily="34" charset="0"/>
                <a:ea typeface="Batang" panose="02030600000101010101" pitchFamily="18" charset="-127"/>
              </a:rPr>
              <a:t>SECRETARIA DE </a:t>
            </a:r>
            <a:r>
              <a:rPr lang="es-MX" sz="3600" b="1" dirty="0" smtClean="0">
                <a:latin typeface="Eras Medium ITC" panose="020B0602030504020804" pitchFamily="34" charset="0"/>
                <a:ea typeface="Batang" panose="02030600000101010101" pitchFamily="18" charset="-127"/>
              </a:rPr>
              <a:t>COMACE</a:t>
            </a:r>
          </a:p>
          <a:p>
            <a:pPr marL="0" indent="0" algn="ctr">
              <a:buNone/>
            </a:pPr>
            <a:endParaRPr lang="es-MX" sz="3600" dirty="0">
              <a:latin typeface="Eras Medium ITC" panose="020B0602030504020804" pitchFamily="34" charset="0"/>
              <a:ea typeface="Batang" panose="02030600000101010101" pitchFamily="18" charset="-127"/>
            </a:endParaRPr>
          </a:p>
          <a:p>
            <a:pPr marL="0" indent="0" algn="ctr">
              <a:buNone/>
            </a:pPr>
            <a:endParaRPr lang="es-MX" sz="3600" b="1" dirty="0">
              <a:latin typeface="Eras Medium ITC" panose="020B0602030504020804" pitchFamily="34" charset="0"/>
              <a:ea typeface="Batang" panose="02030600000101010101" pitchFamily="18" charset="-127"/>
            </a:endParaRPr>
          </a:p>
          <a:p>
            <a:pPr marL="0" indent="0" algn="r">
              <a:buNone/>
            </a:pPr>
            <a:r>
              <a:rPr lang="es-MX" sz="3600" b="1" dirty="0">
                <a:latin typeface="Eras Medium ITC" panose="020B0602030504020804" pitchFamily="34" charset="0"/>
                <a:ea typeface="Batang" panose="02030600000101010101" pitchFamily="18" charset="-127"/>
              </a:rPr>
              <a:t>GUADALAJARA, JAL., NOVIEMBRE 2017</a:t>
            </a:r>
            <a:endParaRPr lang="es-MX" sz="3600" dirty="0">
              <a:latin typeface="Eras Medium ITC" panose="020B0602030504020804" pitchFamily="34" charset="0"/>
              <a:ea typeface="Batang" panose="02030600000101010101" pitchFamily="18" charset="-127"/>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1502879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sz="2400" dirty="0" smtClean="0">
                <a:latin typeface="Eras Medium ITC" panose="020B0602030504020804" pitchFamily="34" charset="0"/>
              </a:rPr>
              <a:t>Justificación de la propuesta de modificación</a:t>
            </a:r>
          </a:p>
          <a:p>
            <a:r>
              <a:rPr lang="es-MX" sz="2400" dirty="0" smtClean="0">
                <a:latin typeface="Eras Medium ITC" panose="020B0602030504020804" pitchFamily="34" charset="0"/>
              </a:rPr>
              <a:t>La </a:t>
            </a:r>
            <a:r>
              <a:rPr lang="es-MX" sz="2400" dirty="0">
                <a:latin typeface="Eras Medium ITC" panose="020B0602030504020804" pitchFamily="34" charset="0"/>
              </a:rPr>
              <a:t>última modificación se realizó en el año </a:t>
            </a:r>
            <a:r>
              <a:rPr lang="es-MX" sz="2400" dirty="0" smtClean="0">
                <a:latin typeface="Eras Medium ITC" panose="020B0602030504020804" pitchFamily="34" charset="0"/>
              </a:rPr>
              <a:t>2013, debido </a:t>
            </a:r>
            <a:r>
              <a:rPr lang="es-MX" sz="2400" dirty="0">
                <a:latin typeface="Eras Medium ITC" panose="020B0602030504020804" pitchFamily="34" charset="0"/>
              </a:rPr>
              <a:t>al tiempo que se empleó para dar respuesta a los requerimientos establecidos </a:t>
            </a:r>
            <a:r>
              <a:rPr lang="es-MX" sz="2400" dirty="0" smtClean="0">
                <a:latin typeface="Eras Medium ITC" panose="020B0602030504020804" pitchFamily="34" charset="0"/>
              </a:rPr>
              <a:t>por COPAES quedaron </a:t>
            </a:r>
            <a:r>
              <a:rPr lang="es-MX" sz="2400" dirty="0">
                <a:latin typeface="Eras Medium ITC" panose="020B0602030504020804" pitchFamily="34" charset="0"/>
              </a:rPr>
              <a:t>algunos vacíos </a:t>
            </a:r>
            <a:r>
              <a:rPr lang="es-MX" sz="2400" dirty="0" smtClean="0">
                <a:latin typeface="Eras Medium ITC" panose="020B0602030504020804" pitchFamily="34" charset="0"/>
              </a:rPr>
              <a:t>como:</a:t>
            </a:r>
          </a:p>
          <a:p>
            <a:r>
              <a:rPr lang="es-MX" sz="2400" dirty="0" smtClean="0">
                <a:latin typeface="Eras Medium ITC" panose="020B0602030504020804" pitchFamily="34" charset="0"/>
              </a:rPr>
              <a:t>No se incluye lo </a:t>
            </a:r>
            <a:r>
              <a:rPr lang="es-MX" sz="2400" dirty="0">
                <a:latin typeface="Eras Medium ITC" panose="020B0602030504020804" pitchFamily="34" charset="0"/>
              </a:rPr>
              <a:t>relacionado con las evaluaciones </a:t>
            </a:r>
            <a:r>
              <a:rPr lang="es-MX" sz="2400" dirty="0" smtClean="0">
                <a:latin typeface="Eras Medium ITC" panose="020B0602030504020804" pitchFamily="34" charset="0"/>
              </a:rPr>
              <a:t>internacionales</a:t>
            </a:r>
          </a:p>
          <a:p>
            <a:r>
              <a:rPr lang="es-MX" sz="2400" dirty="0" smtClean="0">
                <a:latin typeface="Eras Medium ITC" panose="020B0602030504020804" pitchFamily="34" charset="0"/>
              </a:rPr>
              <a:t>Existe poca claridad de la </a:t>
            </a:r>
            <a:r>
              <a:rPr lang="es-MX" sz="2400" dirty="0">
                <a:latin typeface="Eras Medium ITC" panose="020B0602030504020804" pitchFamily="34" charset="0"/>
              </a:rPr>
              <a:t>función de los asociados </a:t>
            </a:r>
            <a:r>
              <a:rPr lang="es-MX" sz="2400" dirty="0" smtClean="0">
                <a:latin typeface="Eras Medium ITC" panose="020B0602030504020804" pitchFamily="34" charset="0"/>
              </a:rPr>
              <a:t>honorarios</a:t>
            </a:r>
          </a:p>
          <a:p>
            <a:r>
              <a:rPr lang="es-MX" sz="2400" dirty="0" smtClean="0">
                <a:latin typeface="Eras Medium ITC" panose="020B0602030504020804" pitchFamily="34" charset="0"/>
              </a:rPr>
              <a:t>No se describe las </a:t>
            </a:r>
            <a:r>
              <a:rPr lang="es-MX" sz="2400" dirty="0">
                <a:latin typeface="Eras Medium ITC" panose="020B0602030504020804" pitchFamily="34" charset="0"/>
              </a:rPr>
              <a:t>funciones de cada una de las </a:t>
            </a:r>
            <a:r>
              <a:rPr lang="es-MX" sz="2400" dirty="0" smtClean="0">
                <a:latin typeface="Eras Medium ITC" panose="020B0602030504020804" pitchFamily="34" charset="0"/>
              </a:rPr>
              <a:t>vocalías</a:t>
            </a:r>
          </a:p>
          <a:p>
            <a:r>
              <a:rPr lang="es-MX" sz="2400" dirty="0" smtClean="0">
                <a:latin typeface="Eras Medium ITC" panose="020B0602030504020804" pitchFamily="34" charset="0"/>
              </a:rPr>
              <a:t>Se </a:t>
            </a:r>
            <a:r>
              <a:rPr lang="es-MX" sz="2400" dirty="0">
                <a:latin typeface="Eras Medium ITC" panose="020B0602030504020804" pitchFamily="34" charset="0"/>
              </a:rPr>
              <a:t>establece que la presidenta no tiene opción de reelegirse, observación que COPAES ha señalado como un derecho que se </a:t>
            </a:r>
            <a:r>
              <a:rPr lang="es-MX" sz="2400" dirty="0" smtClean="0">
                <a:latin typeface="Eras Medium ITC" panose="020B0602030504020804" pitchFamily="34" charset="0"/>
              </a:rPr>
              <a:t>restringe</a:t>
            </a:r>
          </a:p>
          <a:p>
            <a:r>
              <a:rPr lang="es-MX" sz="2400" dirty="0" smtClean="0">
                <a:latin typeface="Eras Medium ITC" panose="020B0602030504020804" pitchFamily="34" charset="0"/>
              </a:rPr>
              <a:t>Detalles </a:t>
            </a:r>
            <a:r>
              <a:rPr lang="es-MX" sz="2400" dirty="0">
                <a:latin typeface="Eras Medium ITC" panose="020B0602030504020804" pitchFamily="34" charset="0"/>
              </a:rPr>
              <a:t>de redacción y terminología utilizada que </a:t>
            </a:r>
            <a:r>
              <a:rPr lang="es-MX" sz="2400" dirty="0" smtClean="0">
                <a:latin typeface="Eras Medium ITC" panose="020B0602030504020804" pitchFamily="34" charset="0"/>
              </a:rPr>
              <a:t>se requiere unificar, </a:t>
            </a:r>
            <a:r>
              <a:rPr lang="es-MX" sz="2400" dirty="0">
                <a:latin typeface="Eras Medium ITC" panose="020B0602030504020804" pitchFamily="34" charset="0"/>
              </a:rPr>
              <a:t>entre otros</a:t>
            </a:r>
            <a:r>
              <a:rPr lang="es-MX" dirty="0">
                <a:latin typeface="Eras Medium ITC" panose="020B0602030504020804" pitchFamily="34" charset="0"/>
              </a:rPr>
              <a:t>.</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831226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b="1" dirty="0">
                <a:latin typeface="Eras Medium ITC" panose="020B0602030504020804" pitchFamily="34" charset="0"/>
              </a:rPr>
              <a:t>CAPÍTULO </a:t>
            </a:r>
            <a:r>
              <a:rPr lang="es-MX" b="1" dirty="0" smtClean="0">
                <a:latin typeface="Eras Medium ITC" panose="020B0602030504020804" pitchFamily="34" charset="0"/>
              </a:rPr>
              <a:t>II</a:t>
            </a:r>
          </a:p>
          <a:p>
            <a:pPr marL="0" indent="0" algn="ctr">
              <a:buNone/>
            </a:pPr>
            <a:r>
              <a:rPr lang="es-MX" b="1" dirty="0" smtClean="0">
                <a:latin typeface="Eras Medium ITC" panose="020B0602030504020804" pitchFamily="34" charset="0"/>
              </a:rPr>
              <a:t>Objeto</a:t>
            </a:r>
            <a:endParaRPr lang="es-MX" dirty="0" smtClean="0">
              <a:latin typeface="Eras Medium ITC" panose="020B0602030504020804" pitchFamily="34" charset="0"/>
            </a:endParaRPr>
          </a:p>
          <a:p>
            <a:r>
              <a:rPr lang="es-MX" dirty="0" smtClean="0">
                <a:latin typeface="Eras Medium ITC" panose="020B0602030504020804" pitchFamily="34" charset="0"/>
              </a:rPr>
              <a:t>Ampliar </a:t>
            </a:r>
            <a:r>
              <a:rPr lang="es-MX" dirty="0">
                <a:latin typeface="Eras Medium ITC" panose="020B0602030504020804" pitchFamily="34" charset="0"/>
              </a:rPr>
              <a:t>el objeto social hacia la acreditación internacional de los programas de enfermería en México y América Latina y el Caribe</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3044824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b="1" dirty="0">
                <a:latin typeface="Eras Medium ITC" panose="020B0602030504020804" pitchFamily="34" charset="0"/>
              </a:rPr>
              <a:t>CAPÍTULO </a:t>
            </a:r>
            <a:r>
              <a:rPr lang="es-MX" b="1" dirty="0" smtClean="0">
                <a:latin typeface="Eras Medium ITC" panose="020B0602030504020804" pitchFamily="34" charset="0"/>
              </a:rPr>
              <a:t>III</a:t>
            </a:r>
          </a:p>
          <a:p>
            <a:pPr marL="0" indent="0" algn="ctr">
              <a:buNone/>
            </a:pPr>
            <a:r>
              <a:rPr lang="es-MX" b="1" dirty="0" smtClean="0">
                <a:latin typeface="Eras Medium ITC" panose="020B0602030504020804" pitchFamily="34" charset="0"/>
              </a:rPr>
              <a:t>De </a:t>
            </a:r>
            <a:r>
              <a:rPr lang="es-MX" b="1" dirty="0">
                <a:latin typeface="Eras Medium ITC" panose="020B0602030504020804" pitchFamily="34" charset="0"/>
              </a:rPr>
              <a:t>los </a:t>
            </a:r>
            <a:r>
              <a:rPr lang="es-MX" b="1" dirty="0" smtClean="0">
                <a:latin typeface="Eras Medium ITC" panose="020B0602030504020804" pitchFamily="34" charset="0"/>
              </a:rPr>
              <a:t>Asociados</a:t>
            </a:r>
          </a:p>
          <a:p>
            <a:r>
              <a:rPr lang="es-MX" sz="2400" b="1" dirty="0" smtClean="0">
                <a:latin typeface="Eras Medium ITC" panose="020B0602030504020804" pitchFamily="34" charset="0"/>
              </a:rPr>
              <a:t>Asociados </a:t>
            </a:r>
            <a:r>
              <a:rPr lang="es-MX" sz="2400" b="1" dirty="0">
                <a:latin typeface="Eras Medium ITC" panose="020B0602030504020804" pitchFamily="34" charset="0"/>
              </a:rPr>
              <a:t>Educativos Numerarios.</a:t>
            </a:r>
            <a:r>
              <a:rPr lang="es-MX" sz="2400" dirty="0">
                <a:latin typeface="Eras Medium ITC" panose="020B0602030504020804" pitchFamily="34" charset="0"/>
              </a:rPr>
              <a:t> Son instituciones de educación superior reconocidas con base en los ordenamientos federales y estatales mexicanos, que ofrecen programas académicos de enfermería y/o con reconocimiento de validez oficial de estudios en los niveles de Técnico Superior Universitario (TSU), Profesional Asociado (PA) y Licenciatura en </a:t>
            </a:r>
            <a:r>
              <a:rPr lang="es-MX" sz="2400" dirty="0" smtClean="0">
                <a:latin typeface="Eras Medium ITC" panose="020B0602030504020804" pitchFamily="34" charset="0"/>
              </a:rPr>
              <a:t>Enfermería</a:t>
            </a:r>
          </a:p>
          <a:p>
            <a:r>
              <a:rPr lang="es-MX" sz="2400" b="1" dirty="0">
                <a:latin typeface="Eras Medium ITC" panose="020B0602030504020804" pitchFamily="34" charset="0"/>
              </a:rPr>
              <a:t>Asociados Honorarios</a:t>
            </a:r>
            <a:r>
              <a:rPr lang="es-MX" sz="2400" dirty="0">
                <a:latin typeface="Eras Medium ITC" panose="020B0602030504020804" pitchFamily="34" charset="0"/>
              </a:rPr>
              <a:t>. Son personas morales que pueden influir mediante el cumplimiento de su particular objeto social en la preparación de los profesionales de enfermería.</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1586233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sz="2400" b="1" dirty="0">
                <a:latin typeface="Eras Medium ITC" panose="020B0602030504020804" pitchFamily="34" charset="0"/>
              </a:rPr>
              <a:t>CAPÍTULO III</a:t>
            </a:r>
          </a:p>
          <a:p>
            <a:pPr marL="0" indent="0" algn="ctr">
              <a:buNone/>
            </a:pPr>
            <a:r>
              <a:rPr lang="es-MX" sz="2400" b="1" dirty="0">
                <a:latin typeface="Eras Medium ITC" panose="020B0602030504020804" pitchFamily="34" charset="0"/>
              </a:rPr>
              <a:t>De los Asociados</a:t>
            </a:r>
          </a:p>
          <a:p>
            <a:r>
              <a:rPr lang="es-MX" sz="2400" b="1" dirty="0">
                <a:latin typeface="Eras Medium ITC" panose="020B0602030504020804" pitchFamily="34" charset="0"/>
              </a:rPr>
              <a:t>Honorarios </a:t>
            </a:r>
            <a:r>
              <a:rPr lang="es-MX" sz="2400" b="1" dirty="0" smtClean="0">
                <a:latin typeface="Eras Medium ITC" panose="020B0602030504020804" pitchFamily="34" charset="0"/>
              </a:rPr>
              <a:t>Gubernamentales</a:t>
            </a:r>
            <a:r>
              <a:rPr lang="es-MX" sz="2400" b="1" dirty="0">
                <a:latin typeface="Eras Medium ITC" panose="020B0602030504020804" pitchFamily="34" charset="0"/>
              </a:rPr>
              <a:t>.</a:t>
            </a:r>
            <a:r>
              <a:rPr lang="es-MX" sz="2400" dirty="0">
                <a:latin typeface="Eras Medium ITC" panose="020B0602030504020804" pitchFamily="34" charset="0"/>
              </a:rPr>
              <a:t> Son aquellas instancias pertenecientes al gobierno federal cuyo objeto social particular puede influir en la educación de enfermería como la Secretaria de Educación Pública y la organización rectora de salud que demanda el uso de servicios y recursos de profesionales de enfermería, como la Secretaria de </a:t>
            </a:r>
            <a:r>
              <a:rPr lang="es-MX" sz="2400" dirty="0" smtClean="0">
                <a:latin typeface="Eras Medium ITC" panose="020B0602030504020804" pitchFamily="34" charset="0"/>
              </a:rPr>
              <a:t>Salud</a:t>
            </a:r>
          </a:p>
          <a:p>
            <a:r>
              <a:rPr lang="es-MX" sz="2400" b="1" dirty="0">
                <a:latin typeface="Eras Medium ITC" panose="020B0602030504020804" pitchFamily="34" charset="0"/>
              </a:rPr>
              <a:t>Honorarios </a:t>
            </a:r>
            <a:r>
              <a:rPr lang="es-MX" sz="2400" b="1" dirty="0" smtClean="0">
                <a:latin typeface="Eras Medium ITC" panose="020B0602030504020804" pitchFamily="34" charset="0"/>
              </a:rPr>
              <a:t>Gremiales</a:t>
            </a:r>
            <a:r>
              <a:rPr lang="es-MX" sz="2400" dirty="0">
                <a:latin typeface="Eras Medium ITC" panose="020B0602030504020804" pitchFamily="34" charset="0"/>
              </a:rPr>
              <a:t>. Son aquellas organizaciones constituidas de conformidad con las leyes de los Estados Unidos Mexicanos, que representen la educación y certificación docente de </a:t>
            </a:r>
            <a:r>
              <a:rPr lang="es-MX" sz="2400" dirty="0" smtClean="0">
                <a:latin typeface="Eras Medium ITC" panose="020B0602030504020804" pitchFamily="34" charset="0"/>
              </a:rPr>
              <a:t>enfermería</a:t>
            </a:r>
          </a:p>
          <a:p>
            <a:r>
              <a:rPr lang="es-MX" sz="2400" dirty="0">
                <a:latin typeface="Eras Medium ITC" panose="020B0602030504020804" pitchFamily="34" charset="0"/>
              </a:rPr>
              <a:t>Este tipo de asociados podrán participar con voz, pero sin voto en las asambleas generales de asociados </a:t>
            </a:r>
            <a:r>
              <a:rPr lang="es-MX" sz="2400" dirty="0" smtClean="0">
                <a:latin typeface="Eras Medium ITC" panose="020B0602030504020804" pitchFamily="34" charset="0"/>
              </a:rPr>
              <a:t>educativos numerarios</a:t>
            </a:r>
            <a:endParaRPr lang="es-MX" sz="2400"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269617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sz="2400" b="1" dirty="0" smtClean="0">
                <a:latin typeface="Eras Medium ITC" panose="020B0602030504020804" pitchFamily="34" charset="0"/>
              </a:rPr>
              <a:t>CAPÍTULO XII</a:t>
            </a:r>
          </a:p>
          <a:p>
            <a:pPr marL="0" indent="0" algn="ctr">
              <a:buNone/>
            </a:pPr>
            <a:r>
              <a:rPr lang="es-MX" sz="2400" b="1" dirty="0" smtClean="0">
                <a:latin typeface="Eras Medium ITC" panose="020B0602030504020804" pitchFamily="34" charset="0"/>
              </a:rPr>
              <a:t>Del </a:t>
            </a:r>
            <a:r>
              <a:rPr lang="es-MX" sz="2400" b="1" dirty="0">
                <a:latin typeface="Eras Medium ITC" panose="020B0602030504020804" pitchFamily="34" charset="0"/>
              </a:rPr>
              <a:t>Consejo </a:t>
            </a:r>
            <a:r>
              <a:rPr lang="es-MX" sz="2400" b="1" dirty="0" smtClean="0">
                <a:latin typeface="Eras Medium ITC" panose="020B0602030504020804" pitchFamily="34" charset="0"/>
              </a:rPr>
              <a:t>Directivo</a:t>
            </a:r>
          </a:p>
          <a:p>
            <a:r>
              <a:rPr lang="es-MX" sz="2400" dirty="0">
                <a:latin typeface="Eras Medium ITC" panose="020B0602030504020804" pitchFamily="34" charset="0"/>
              </a:rPr>
              <a:t>En relación con el Presidente del Consejo Directivo, este se podrá Reelegir por una sola vez para un segundo periodo en el trienio siguiente, en caso de no reelegirse en el periodo inmediato siguiente podrá volver a ocupar este cargo de Presidente en cualquier otro periodo a juicio de los Asociados educativos numerarios y dada su experiencia, podrá continuar participando con la Asociación formando parte de la Asamblea General como asociado educativo numerario, como integrante del Consejo Directivo, del Comité Consultivo, de Vigilancia y de los Comités Técnicos.</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21807880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b="1" dirty="0">
                <a:latin typeface="Eras Medium ITC" panose="020B0602030504020804" pitchFamily="34" charset="0"/>
              </a:rPr>
              <a:t>CAPÍTULO </a:t>
            </a:r>
            <a:r>
              <a:rPr lang="es-MX" b="1" dirty="0" smtClean="0">
                <a:latin typeface="Eras Medium ITC" panose="020B0602030504020804" pitchFamily="34" charset="0"/>
              </a:rPr>
              <a:t>XIII</a:t>
            </a:r>
            <a:endParaRPr lang="es-MX" dirty="0">
              <a:latin typeface="Eras Medium ITC" panose="020B0602030504020804" pitchFamily="34" charset="0"/>
            </a:endParaRPr>
          </a:p>
          <a:p>
            <a:pPr marL="0" indent="0" algn="ctr">
              <a:buNone/>
            </a:pPr>
            <a:r>
              <a:rPr lang="es-MX" b="1" dirty="0" smtClean="0">
                <a:latin typeface="Eras Medium ITC" panose="020B0602030504020804" pitchFamily="34" charset="0"/>
              </a:rPr>
              <a:t>De</a:t>
            </a:r>
            <a:r>
              <a:rPr lang="es-MX" dirty="0" smtClean="0">
                <a:latin typeface="Eras Medium ITC" panose="020B0602030504020804" pitchFamily="34" charset="0"/>
              </a:rPr>
              <a:t> </a:t>
            </a:r>
            <a:r>
              <a:rPr lang="es-MX" b="1" dirty="0">
                <a:latin typeface="Eras Medium ITC" panose="020B0602030504020804" pitchFamily="34" charset="0"/>
              </a:rPr>
              <a:t>las Atribuciones y Obligaciones de los Miembros del Comité de </a:t>
            </a:r>
            <a:r>
              <a:rPr lang="es-MX" b="1" dirty="0" smtClean="0">
                <a:latin typeface="Eras Medium ITC" panose="020B0602030504020804" pitchFamily="34" charset="0"/>
              </a:rPr>
              <a:t>Acreditación</a:t>
            </a:r>
          </a:p>
          <a:p>
            <a:r>
              <a:rPr lang="es-MX" dirty="0" smtClean="0">
                <a:latin typeface="Eras Medium ITC" panose="020B0602030504020804" pitchFamily="34" charset="0"/>
              </a:rPr>
              <a:t>Coordinación </a:t>
            </a:r>
            <a:r>
              <a:rPr lang="es-MX" dirty="0">
                <a:latin typeface="Eras Medium ITC" panose="020B0602030504020804" pitchFamily="34" charset="0"/>
              </a:rPr>
              <a:t>de </a:t>
            </a:r>
            <a:r>
              <a:rPr lang="es-MX" dirty="0" smtClean="0">
                <a:latin typeface="Eras Medium ITC" panose="020B0602030504020804" pitchFamily="34" charset="0"/>
              </a:rPr>
              <a:t>vinculación</a:t>
            </a:r>
          </a:p>
          <a:p>
            <a:r>
              <a:rPr lang="es-MX" dirty="0" smtClean="0">
                <a:latin typeface="Eras Medium ITC" panose="020B0602030504020804" pitchFamily="34" charset="0"/>
              </a:rPr>
              <a:t>Responsable </a:t>
            </a:r>
            <a:r>
              <a:rPr lang="es-MX" dirty="0">
                <a:latin typeface="Eras Medium ITC" panose="020B0602030504020804" pitchFamily="34" charset="0"/>
              </a:rPr>
              <a:t>de mantener la pertinencia de los servicios que ofrece la Asociación y estrechar los vínculos con otros organismos acreditadores reconocidos por COPAES y con otras asociaciones gremiales de enfermería para fortalecer la calidad del Sistema Nacional de Acreditación de Enfermería</a:t>
            </a:r>
            <a:r>
              <a:rPr lang="es-MX" dirty="0" smtClean="0">
                <a:latin typeface="Eras Medium ITC" panose="020B0602030504020804" pitchFamily="34" charset="0"/>
              </a:rPr>
              <a:t>.</a:t>
            </a:r>
            <a:endParaRPr lang="es-MX"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1503451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b="1" dirty="0">
                <a:latin typeface="Eras Medium ITC" panose="020B0602030504020804" pitchFamily="34" charset="0"/>
              </a:rPr>
              <a:t>CAPÍTULO </a:t>
            </a:r>
            <a:r>
              <a:rPr lang="es-MX" b="1" dirty="0" smtClean="0">
                <a:latin typeface="Eras Medium ITC" panose="020B0602030504020804" pitchFamily="34" charset="0"/>
              </a:rPr>
              <a:t>XIII</a:t>
            </a:r>
            <a:endParaRPr lang="es-MX" dirty="0">
              <a:latin typeface="Eras Medium ITC" panose="020B0602030504020804" pitchFamily="34" charset="0"/>
            </a:endParaRPr>
          </a:p>
          <a:p>
            <a:pPr marL="0" indent="0" algn="ctr">
              <a:buNone/>
            </a:pPr>
            <a:r>
              <a:rPr lang="es-MX" b="1" dirty="0" smtClean="0">
                <a:latin typeface="Eras Medium ITC" panose="020B0602030504020804" pitchFamily="34" charset="0"/>
              </a:rPr>
              <a:t>De</a:t>
            </a:r>
            <a:r>
              <a:rPr lang="es-MX" dirty="0" smtClean="0">
                <a:latin typeface="Eras Medium ITC" panose="020B0602030504020804" pitchFamily="34" charset="0"/>
              </a:rPr>
              <a:t> </a:t>
            </a:r>
            <a:r>
              <a:rPr lang="es-MX" b="1" dirty="0">
                <a:latin typeface="Eras Medium ITC" panose="020B0602030504020804" pitchFamily="34" charset="0"/>
              </a:rPr>
              <a:t>las Atribuciones y Obligaciones de los Miembros del Comité de </a:t>
            </a:r>
            <a:r>
              <a:rPr lang="es-MX" b="1" dirty="0" smtClean="0">
                <a:latin typeface="Eras Medium ITC" panose="020B0602030504020804" pitchFamily="34" charset="0"/>
              </a:rPr>
              <a:t>Acreditación</a:t>
            </a:r>
          </a:p>
          <a:p>
            <a:r>
              <a:rPr lang="es-MX" dirty="0" smtClean="0">
                <a:latin typeface="Eras Medium ITC" panose="020B0602030504020804" pitchFamily="34" charset="0"/>
              </a:rPr>
              <a:t>Coordinación </a:t>
            </a:r>
            <a:r>
              <a:rPr lang="es-MX" dirty="0">
                <a:latin typeface="Eras Medium ITC" panose="020B0602030504020804" pitchFamily="34" charset="0"/>
              </a:rPr>
              <a:t>de la  investigación </a:t>
            </a:r>
            <a:r>
              <a:rPr lang="es-MX" dirty="0" smtClean="0">
                <a:latin typeface="Eras Medium ITC" panose="020B0602030504020804" pitchFamily="34" charset="0"/>
              </a:rPr>
              <a:t>científica</a:t>
            </a:r>
          </a:p>
          <a:p>
            <a:r>
              <a:rPr lang="es-MX" dirty="0" smtClean="0">
                <a:latin typeface="Eras Medium ITC" panose="020B0602030504020804" pitchFamily="34" charset="0"/>
              </a:rPr>
              <a:t>Responsable </a:t>
            </a:r>
            <a:r>
              <a:rPr lang="es-MX" dirty="0">
                <a:latin typeface="Eras Medium ITC" panose="020B0602030504020804" pitchFamily="34" charset="0"/>
              </a:rPr>
              <a:t>de realizar investigación en enfermería sobre procesos de acreditación, innovación educativa, buenas prácticas de acreditación, y estudios enfocados a la educación y practica de enfermería</a:t>
            </a:r>
            <a:r>
              <a:rPr lang="es-MX" dirty="0" smtClean="0">
                <a:latin typeface="Eras Medium ITC" panose="020B0602030504020804" pitchFamily="34" charset="0"/>
              </a:rPr>
              <a:t>. </a:t>
            </a:r>
            <a:endParaRPr lang="es-MX"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1264402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b="1" dirty="0">
                <a:latin typeface="Eras Medium ITC" panose="020B0602030504020804" pitchFamily="34" charset="0"/>
              </a:rPr>
              <a:t>CAPÍTULO </a:t>
            </a:r>
            <a:r>
              <a:rPr lang="es-MX" b="1" dirty="0" smtClean="0">
                <a:latin typeface="Eras Medium ITC" panose="020B0602030504020804" pitchFamily="34" charset="0"/>
              </a:rPr>
              <a:t>XIII</a:t>
            </a:r>
            <a:endParaRPr lang="es-MX" dirty="0">
              <a:latin typeface="Eras Medium ITC" panose="020B0602030504020804" pitchFamily="34" charset="0"/>
            </a:endParaRPr>
          </a:p>
          <a:p>
            <a:pPr marL="0" indent="0" algn="ctr">
              <a:buNone/>
            </a:pPr>
            <a:r>
              <a:rPr lang="es-MX" b="1" dirty="0" smtClean="0">
                <a:latin typeface="Eras Medium ITC" panose="020B0602030504020804" pitchFamily="34" charset="0"/>
              </a:rPr>
              <a:t>De</a:t>
            </a:r>
            <a:r>
              <a:rPr lang="es-MX" dirty="0" smtClean="0">
                <a:latin typeface="Eras Medium ITC" panose="020B0602030504020804" pitchFamily="34" charset="0"/>
              </a:rPr>
              <a:t> </a:t>
            </a:r>
            <a:r>
              <a:rPr lang="es-MX" b="1" dirty="0">
                <a:latin typeface="Eras Medium ITC" panose="020B0602030504020804" pitchFamily="34" charset="0"/>
              </a:rPr>
              <a:t>las Atribuciones y Obligaciones de los Miembros del Comité de </a:t>
            </a:r>
            <a:r>
              <a:rPr lang="es-MX" b="1" dirty="0" smtClean="0">
                <a:latin typeface="Eras Medium ITC" panose="020B0602030504020804" pitchFamily="34" charset="0"/>
              </a:rPr>
              <a:t>Acreditación</a:t>
            </a:r>
          </a:p>
          <a:p>
            <a:r>
              <a:rPr lang="es-MX" dirty="0" smtClean="0">
                <a:latin typeface="Eras Medium ITC" panose="020B0602030504020804" pitchFamily="34" charset="0"/>
              </a:rPr>
              <a:t>Coordinación </a:t>
            </a:r>
            <a:r>
              <a:rPr lang="es-MX" dirty="0">
                <a:latin typeface="Eras Medium ITC" panose="020B0602030504020804" pitchFamily="34" charset="0"/>
              </a:rPr>
              <a:t>de </a:t>
            </a:r>
            <a:r>
              <a:rPr lang="es-MX" dirty="0" smtClean="0">
                <a:latin typeface="Eras Medium ITC" panose="020B0602030504020804" pitchFamily="34" charset="0"/>
              </a:rPr>
              <a:t>difusión</a:t>
            </a:r>
          </a:p>
          <a:p>
            <a:r>
              <a:rPr lang="es-MX" dirty="0" smtClean="0">
                <a:latin typeface="Eras Medium ITC" panose="020B0602030504020804" pitchFamily="34" charset="0"/>
              </a:rPr>
              <a:t>Responsable </a:t>
            </a:r>
            <a:r>
              <a:rPr lang="es-MX" dirty="0">
                <a:latin typeface="Eras Medium ITC" panose="020B0602030504020804" pitchFamily="34" charset="0"/>
              </a:rPr>
              <a:t>por la promoción y difusión de los objetivos de la Asociación por diversos medios digitales e impresos, así como la promoción de las tareas y acciones de la Organización Acreditadora con la finalidad de ampliar la cobertura de acreditación de los programas de </a:t>
            </a:r>
            <a:r>
              <a:rPr lang="es-MX" dirty="0" smtClean="0">
                <a:latin typeface="Eras Medium ITC" panose="020B0602030504020804" pitchFamily="34" charset="0"/>
              </a:rPr>
              <a:t>enfermería. </a:t>
            </a:r>
            <a:endParaRPr lang="es-MX"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3350455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b="1" dirty="0">
                <a:latin typeface="Eras Medium ITC" panose="020B0602030504020804" pitchFamily="34" charset="0"/>
              </a:rPr>
              <a:t>CAPÍTULO </a:t>
            </a:r>
            <a:r>
              <a:rPr lang="es-MX" b="1" dirty="0" smtClean="0">
                <a:latin typeface="Eras Medium ITC" panose="020B0602030504020804" pitchFamily="34" charset="0"/>
              </a:rPr>
              <a:t>XIII</a:t>
            </a:r>
            <a:endParaRPr lang="es-MX" dirty="0">
              <a:latin typeface="Eras Medium ITC" panose="020B0602030504020804" pitchFamily="34" charset="0"/>
            </a:endParaRPr>
          </a:p>
          <a:p>
            <a:pPr marL="0" indent="0" algn="ctr">
              <a:buNone/>
            </a:pPr>
            <a:r>
              <a:rPr lang="es-MX" b="1" dirty="0" smtClean="0">
                <a:latin typeface="Eras Medium ITC" panose="020B0602030504020804" pitchFamily="34" charset="0"/>
              </a:rPr>
              <a:t>De</a:t>
            </a:r>
            <a:r>
              <a:rPr lang="es-MX" dirty="0" smtClean="0">
                <a:latin typeface="Eras Medium ITC" panose="020B0602030504020804" pitchFamily="34" charset="0"/>
              </a:rPr>
              <a:t> </a:t>
            </a:r>
            <a:r>
              <a:rPr lang="es-MX" b="1" dirty="0">
                <a:latin typeface="Eras Medium ITC" panose="020B0602030504020804" pitchFamily="34" charset="0"/>
              </a:rPr>
              <a:t>las Atribuciones y Obligaciones de los Miembros del Comité de </a:t>
            </a:r>
            <a:r>
              <a:rPr lang="es-MX" b="1" dirty="0" smtClean="0">
                <a:latin typeface="Eras Medium ITC" panose="020B0602030504020804" pitchFamily="34" charset="0"/>
              </a:rPr>
              <a:t>Acreditación</a:t>
            </a:r>
          </a:p>
          <a:p>
            <a:r>
              <a:rPr lang="es-MX" dirty="0" smtClean="0">
                <a:latin typeface="Eras Medium ITC" panose="020B0602030504020804" pitchFamily="34" charset="0"/>
              </a:rPr>
              <a:t>Coordinación </a:t>
            </a:r>
            <a:r>
              <a:rPr lang="es-MX" dirty="0">
                <a:latin typeface="Eras Medium ITC" panose="020B0602030504020804" pitchFamily="34" charset="0"/>
              </a:rPr>
              <a:t>de seguimiento de registro y evaluación del padrón de evaluadores </a:t>
            </a:r>
            <a:r>
              <a:rPr lang="es-MX" dirty="0" smtClean="0">
                <a:latin typeface="Eras Medium ITC" panose="020B0602030504020804" pitchFamily="34" charset="0"/>
              </a:rPr>
              <a:t>externos</a:t>
            </a:r>
          </a:p>
          <a:p>
            <a:r>
              <a:rPr lang="es-MX" dirty="0" smtClean="0">
                <a:latin typeface="Eras Medium ITC" panose="020B0602030504020804" pitchFamily="34" charset="0"/>
              </a:rPr>
              <a:t>Responsable </a:t>
            </a:r>
            <a:r>
              <a:rPr lang="es-MX" dirty="0">
                <a:latin typeface="Eras Medium ITC" panose="020B0602030504020804" pitchFamily="34" charset="0"/>
              </a:rPr>
              <a:t>por mantener actualizado el Padrón de evaluadores externos ante COPAES y la Asociación, </a:t>
            </a:r>
            <a:r>
              <a:rPr lang="es-MX" dirty="0" smtClean="0">
                <a:latin typeface="Eras Medium ITC" panose="020B0602030504020804" pitchFamily="34" charset="0"/>
              </a:rPr>
              <a:t>llevar </a:t>
            </a:r>
            <a:r>
              <a:rPr lang="es-MX" dirty="0">
                <a:latin typeface="Eras Medium ITC" panose="020B0602030504020804" pitchFamily="34" charset="0"/>
              </a:rPr>
              <a:t>los expedientes digitales de los evaluadores y </a:t>
            </a:r>
            <a:r>
              <a:rPr lang="es-MX" dirty="0" smtClean="0">
                <a:latin typeface="Eras Medium ITC" panose="020B0602030504020804" pitchFamily="34" charset="0"/>
              </a:rPr>
              <a:t>asegurarse que cumplen </a:t>
            </a:r>
            <a:r>
              <a:rPr lang="es-MX" dirty="0">
                <a:latin typeface="Eras Medium ITC" panose="020B0602030504020804" pitchFamily="34" charset="0"/>
              </a:rPr>
              <a:t>con los requisitos establecidos por el </a:t>
            </a:r>
            <a:r>
              <a:rPr lang="es-MX" dirty="0" smtClean="0">
                <a:latin typeface="Eras Medium ITC" panose="020B0602030504020804" pitchFamily="34" charset="0"/>
              </a:rPr>
              <a:t>estatuto </a:t>
            </a:r>
            <a:r>
              <a:rPr lang="es-MX" dirty="0">
                <a:latin typeface="Eras Medium ITC" panose="020B0602030504020804" pitchFamily="34" charset="0"/>
              </a:rPr>
              <a:t>y apoyar en la conformación de los equipos de </a:t>
            </a:r>
            <a:r>
              <a:rPr lang="es-MX" dirty="0" smtClean="0">
                <a:latin typeface="Eras Medium ITC" panose="020B0602030504020804" pitchFamily="34" charset="0"/>
              </a:rPr>
              <a:t>verificación.</a:t>
            </a:r>
            <a:endParaRPr lang="es-MX"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588719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sz="2400" b="1" dirty="0">
                <a:latin typeface="Eras Medium ITC" panose="020B0602030504020804" pitchFamily="34" charset="0"/>
              </a:rPr>
              <a:t>CAPÍTULO </a:t>
            </a:r>
            <a:r>
              <a:rPr lang="es-MX" sz="2400" b="1" dirty="0" smtClean="0">
                <a:latin typeface="Eras Medium ITC" panose="020B0602030504020804" pitchFamily="34" charset="0"/>
              </a:rPr>
              <a:t>XIII</a:t>
            </a:r>
            <a:endParaRPr lang="es-MX" sz="2400" dirty="0">
              <a:latin typeface="Eras Medium ITC" panose="020B0602030504020804" pitchFamily="34" charset="0"/>
            </a:endParaRPr>
          </a:p>
          <a:p>
            <a:pPr marL="0" indent="0" algn="ctr">
              <a:buNone/>
            </a:pPr>
            <a:r>
              <a:rPr lang="es-MX" sz="2400" b="1" dirty="0" smtClean="0">
                <a:latin typeface="Eras Medium ITC" panose="020B0602030504020804" pitchFamily="34" charset="0"/>
              </a:rPr>
              <a:t>De</a:t>
            </a:r>
            <a:r>
              <a:rPr lang="es-MX" sz="2400" dirty="0" smtClean="0">
                <a:latin typeface="Eras Medium ITC" panose="020B0602030504020804" pitchFamily="34" charset="0"/>
              </a:rPr>
              <a:t> </a:t>
            </a:r>
            <a:r>
              <a:rPr lang="es-MX" sz="2400" b="1" dirty="0">
                <a:latin typeface="Eras Medium ITC" panose="020B0602030504020804" pitchFamily="34" charset="0"/>
              </a:rPr>
              <a:t>las Atribuciones y Obligaciones de los Miembros del Comité de </a:t>
            </a:r>
            <a:r>
              <a:rPr lang="es-MX" sz="2400" b="1" dirty="0" smtClean="0">
                <a:latin typeface="Eras Medium ITC" panose="020B0602030504020804" pitchFamily="34" charset="0"/>
              </a:rPr>
              <a:t>Acreditación</a:t>
            </a:r>
          </a:p>
          <a:p>
            <a:r>
              <a:rPr lang="es-MX" sz="2400" dirty="0" smtClean="0">
                <a:latin typeface="Eras Medium ITC" panose="020B0602030504020804" pitchFamily="34" charset="0"/>
              </a:rPr>
              <a:t>Coordinación </a:t>
            </a:r>
            <a:r>
              <a:rPr lang="es-MX" sz="2400" dirty="0">
                <a:latin typeface="Eras Medium ITC" panose="020B0602030504020804" pitchFamily="34" charset="0"/>
              </a:rPr>
              <a:t>de fomento de la calidad de la educación de enfermería del nivel </a:t>
            </a:r>
            <a:r>
              <a:rPr lang="es-MX" sz="2400" dirty="0" smtClean="0">
                <a:latin typeface="Eras Medium ITC" panose="020B0602030504020804" pitchFamily="34" charset="0"/>
              </a:rPr>
              <a:t>técnico</a:t>
            </a:r>
          </a:p>
          <a:p>
            <a:r>
              <a:rPr lang="es-MX" sz="2400" dirty="0" smtClean="0">
                <a:latin typeface="Eras Medium ITC" panose="020B0602030504020804" pitchFamily="34" charset="0"/>
              </a:rPr>
              <a:t>Responsable </a:t>
            </a:r>
            <a:r>
              <a:rPr lang="es-MX" sz="2400" dirty="0">
                <a:latin typeface="Eras Medium ITC" panose="020B0602030504020804" pitchFamily="34" charset="0"/>
              </a:rPr>
              <a:t>de diseñar y mantener actualizado el Sistema Nacional de Acreditación de Técnicos en Enfermería (SNATE), </a:t>
            </a:r>
            <a:r>
              <a:rPr lang="es-MX" sz="2400" dirty="0" smtClean="0">
                <a:latin typeface="Eras Medium ITC" panose="020B0602030504020804" pitchFamily="34" charset="0"/>
              </a:rPr>
              <a:t>promover </a:t>
            </a:r>
            <a:r>
              <a:rPr lang="es-MX" sz="2400" dirty="0">
                <a:latin typeface="Eras Medium ITC" panose="020B0602030504020804" pitchFamily="34" charset="0"/>
              </a:rPr>
              <a:t>la acreditación de programas de nivel técnico, </a:t>
            </a:r>
            <a:r>
              <a:rPr lang="es-MX" sz="2400" dirty="0" smtClean="0">
                <a:latin typeface="Eras Medium ITC" panose="020B0602030504020804" pitchFamily="34" charset="0"/>
              </a:rPr>
              <a:t>contar </a:t>
            </a:r>
            <a:r>
              <a:rPr lang="es-MX" sz="2400" dirty="0">
                <a:latin typeface="Eras Medium ITC" panose="020B0602030504020804" pitchFamily="34" charset="0"/>
              </a:rPr>
              <a:t>con un Padrón especifico de evaluadores externos que formen parte del Padrón general de evaluadores externos y llevar a cabo los procesos de acreditación del nivel técnico con la dirección del Presidente y del apoyo del Consejo </a:t>
            </a:r>
            <a:r>
              <a:rPr lang="es-MX" sz="2400" dirty="0" smtClean="0">
                <a:latin typeface="Eras Medium ITC" panose="020B0602030504020804" pitchFamily="34" charset="0"/>
              </a:rPr>
              <a:t>Directivo.</a:t>
            </a:r>
            <a:endParaRPr lang="es-MX" sz="2400"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3124107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r>
              <a:rPr lang="es-MX" dirty="0" smtClean="0">
                <a:latin typeface="Eras Medium ITC" panose="020B0602030504020804" pitchFamily="34" charset="0"/>
                <a:ea typeface="Batang" panose="02030600000101010101"/>
              </a:rPr>
              <a:t>Se realiza una Reunión Extraordinaria del </a:t>
            </a:r>
            <a:r>
              <a:rPr lang="es-MX" dirty="0" smtClean="0">
                <a:latin typeface="Eras Medium ITC" panose="020B0602030504020804" pitchFamily="34" charset="0"/>
                <a:ea typeface="Batang" panose="02030600000101010101"/>
              </a:rPr>
              <a:t>Comité de </a:t>
            </a:r>
            <a:r>
              <a:rPr lang="es-MX" dirty="0" smtClean="0">
                <a:latin typeface="Eras Medium ITC" panose="020B0602030504020804" pitchFamily="34" charset="0"/>
                <a:ea typeface="Batang" panose="02030600000101010101"/>
              </a:rPr>
              <a:t>Acreditación, el 7 </a:t>
            </a:r>
            <a:r>
              <a:rPr lang="es-MX" dirty="0" smtClean="0">
                <a:latin typeface="Eras Medium ITC" panose="020B0602030504020804" pitchFamily="34" charset="0"/>
                <a:ea typeface="Batang" panose="02030600000101010101"/>
              </a:rPr>
              <a:t>de agosto de </a:t>
            </a:r>
            <a:r>
              <a:rPr lang="es-MX" dirty="0" smtClean="0">
                <a:latin typeface="Eras Medium ITC" panose="020B0602030504020804" pitchFamily="34" charset="0"/>
                <a:ea typeface="Batang" panose="02030600000101010101"/>
              </a:rPr>
              <a:t>2017 en el </a:t>
            </a:r>
            <a:r>
              <a:rPr lang="es-MX" dirty="0" smtClean="0">
                <a:latin typeface="Eras Medium ITC" panose="020B0602030504020804" pitchFamily="34" charset="0"/>
              </a:rPr>
              <a:t>auditorio </a:t>
            </a:r>
            <a:r>
              <a:rPr lang="es-MX" dirty="0">
                <a:latin typeface="Eras Medium ITC" panose="020B0602030504020804" pitchFamily="34" charset="0"/>
              </a:rPr>
              <a:t>“Esther C. Gallegos” de la Facultad de Enfermería de la Universidad Autónoma de Nuevo </a:t>
            </a:r>
            <a:r>
              <a:rPr lang="es-MX" dirty="0" smtClean="0">
                <a:latin typeface="Eras Medium ITC" panose="020B0602030504020804" pitchFamily="34" charset="0"/>
              </a:rPr>
              <a:t>León.</a:t>
            </a:r>
          </a:p>
          <a:p>
            <a:r>
              <a:rPr lang="es-MX" dirty="0" smtClean="0">
                <a:latin typeface="Eras Medium ITC" panose="020B0602030504020804" pitchFamily="34" charset="0"/>
              </a:rPr>
              <a:t>Presentación </a:t>
            </a:r>
            <a:r>
              <a:rPr lang="es-MX" dirty="0">
                <a:latin typeface="Eras Medium ITC" panose="020B0602030504020804" pitchFamily="34" charset="0"/>
              </a:rPr>
              <a:t>de los principales elementos del </a:t>
            </a:r>
            <a:r>
              <a:rPr lang="es-MX" dirty="0" err="1">
                <a:latin typeface="Eras Medium ITC" panose="020B0602030504020804" pitchFamily="34" charset="0"/>
              </a:rPr>
              <a:t>Adendum</a:t>
            </a:r>
            <a:r>
              <a:rPr lang="es-MX" dirty="0">
                <a:latin typeface="Eras Medium ITC" panose="020B0602030504020804" pitchFamily="34" charset="0"/>
              </a:rPr>
              <a:t> de COPAES, </a:t>
            </a:r>
            <a:r>
              <a:rPr lang="es-MX" dirty="0" smtClean="0">
                <a:latin typeface="Eras Medium ITC" panose="020B0602030504020804" pitchFamily="34" charset="0"/>
              </a:rPr>
              <a:t>AC</a:t>
            </a:r>
          </a:p>
          <a:p>
            <a:r>
              <a:rPr lang="es-MX" dirty="0" smtClean="0">
                <a:latin typeface="Eras Medium ITC" panose="020B0602030504020804" pitchFamily="34" charset="0"/>
              </a:rPr>
              <a:t>Integración </a:t>
            </a:r>
            <a:r>
              <a:rPr lang="es-MX" dirty="0">
                <a:latin typeface="Eras Medium ITC" panose="020B0602030504020804" pitchFamily="34" charset="0"/>
              </a:rPr>
              <a:t>de los grupos de </a:t>
            </a:r>
            <a:r>
              <a:rPr lang="es-MX" dirty="0" smtClean="0">
                <a:latin typeface="Eras Medium ITC" panose="020B0602030504020804" pitchFamily="34" charset="0"/>
              </a:rPr>
              <a:t>trabajo</a:t>
            </a:r>
          </a:p>
          <a:p>
            <a:r>
              <a:rPr lang="es-MX" dirty="0" smtClean="0">
                <a:latin typeface="Eras Medium ITC" panose="020B0602030504020804" pitchFamily="34" charset="0"/>
              </a:rPr>
              <a:t>Taller en los </a:t>
            </a:r>
            <a:r>
              <a:rPr lang="es-MX" dirty="0">
                <a:latin typeface="Eras Medium ITC" panose="020B0602030504020804" pitchFamily="34" charset="0"/>
              </a:rPr>
              <a:t>grupos de trabajo 17 y 18 de agosto de 2017 </a:t>
            </a:r>
          </a:p>
          <a:p>
            <a:endParaRPr lang="es-MX" dirty="0">
              <a:latin typeface="Eras Medium ITC" panose="020B0602030504020804" pitchFamily="34" charset="0"/>
              <a:ea typeface="Batang" panose="02030600000101010101" pitchFamily="18" charset="-127"/>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35687456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sz="2400" b="1" dirty="0">
                <a:latin typeface="Eras Medium ITC" panose="020B0602030504020804" pitchFamily="34" charset="0"/>
              </a:rPr>
              <a:t>CAPÍTULO </a:t>
            </a:r>
            <a:r>
              <a:rPr lang="es-MX" sz="2400" b="1" dirty="0" smtClean="0">
                <a:latin typeface="Eras Medium ITC" panose="020B0602030504020804" pitchFamily="34" charset="0"/>
              </a:rPr>
              <a:t>XIII</a:t>
            </a:r>
            <a:endParaRPr lang="es-MX" sz="2400" dirty="0">
              <a:latin typeface="Eras Medium ITC" panose="020B0602030504020804" pitchFamily="34" charset="0"/>
            </a:endParaRPr>
          </a:p>
          <a:p>
            <a:pPr marL="0" indent="0" algn="ctr">
              <a:buNone/>
            </a:pPr>
            <a:r>
              <a:rPr lang="es-MX" sz="2400" b="1" dirty="0" smtClean="0">
                <a:latin typeface="Eras Medium ITC" panose="020B0602030504020804" pitchFamily="34" charset="0"/>
              </a:rPr>
              <a:t>De</a:t>
            </a:r>
            <a:r>
              <a:rPr lang="es-MX" sz="2400" dirty="0" smtClean="0">
                <a:latin typeface="Eras Medium ITC" panose="020B0602030504020804" pitchFamily="34" charset="0"/>
              </a:rPr>
              <a:t> </a:t>
            </a:r>
            <a:r>
              <a:rPr lang="es-MX" sz="2400" b="1" dirty="0">
                <a:latin typeface="Eras Medium ITC" panose="020B0602030504020804" pitchFamily="34" charset="0"/>
              </a:rPr>
              <a:t>las Atribuciones y Obligaciones de los Miembros del Comité de </a:t>
            </a:r>
            <a:r>
              <a:rPr lang="es-MX" sz="2400" b="1" dirty="0" smtClean="0">
                <a:latin typeface="Eras Medium ITC" panose="020B0602030504020804" pitchFamily="34" charset="0"/>
              </a:rPr>
              <a:t>Acreditación</a:t>
            </a:r>
          </a:p>
          <a:p>
            <a:r>
              <a:rPr lang="es-MX" sz="2400" dirty="0" smtClean="0">
                <a:latin typeface="Eras Medium ITC" panose="020B0602030504020804" pitchFamily="34" charset="0"/>
              </a:rPr>
              <a:t>Coordinación </a:t>
            </a:r>
            <a:r>
              <a:rPr lang="es-MX" sz="2400" dirty="0">
                <a:latin typeface="Eras Medium ITC" panose="020B0602030504020804" pitchFamily="34" charset="0"/>
              </a:rPr>
              <a:t>de planeación y operación de programas de desarrollo de mediano y largo </a:t>
            </a:r>
            <a:r>
              <a:rPr lang="es-MX" sz="2400" dirty="0" smtClean="0">
                <a:latin typeface="Eras Medium ITC" panose="020B0602030504020804" pitchFamily="34" charset="0"/>
              </a:rPr>
              <a:t>plazo</a:t>
            </a:r>
          </a:p>
          <a:p>
            <a:r>
              <a:rPr lang="es-MX" sz="2400" dirty="0" smtClean="0">
                <a:latin typeface="Eras Medium ITC" panose="020B0602030504020804" pitchFamily="34" charset="0"/>
              </a:rPr>
              <a:t>Responsable </a:t>
            </a:r>
            <a:r>
              <a:rPr lang="es-MX" sz="2400" dirty="0">
                <a:latin typeface="Eras Medium ITC" panose="020B0602030504020804" pitchFamily="34" charset="0"/>
              </a:rPr>
              <a:t>por diseñar y actualizar el plan de desarrollo de la Asociación de largo </a:t>
            </a:r>
            <a:r>
              <a:rPr lang="es-MX" sz="2400" dirty="0" smtClean="0">
                <a:latin typeface="Eras Medium ITC" panose="020B0602030504020804" pitchFamily="34" charset="0"/>
              </a:rPr>
              <a:t>plazo (visión </a:t>
            </a:r>
            <a:r>
              <a:rPr lang="es-MX" sz="2400" dirty="0">
                <a:latin typeface="Eras Medium ITC" panose="020B0602030504020804" pitchFamily="34" charset="0"/>
              </a:rPr>
              <a:t>a 10 años) y de la elaboración de los programas operativos anuales y de los informes correspondientes, </a:t>
            </a:r>
            <a:r>
              <a:rPr lang="es-MX" sz="2400" dirty="0" smtClean="0">
                <a:latin typeface="Eras Medium ITC" panose="020B0602030504020804" pitchFamily="34" charset="0"/>
              </a:rPr>
              <a:t>llevar el </a:t>
            </a:r>
            <a:r>
              <a:rPr lang="es-MX" sz="2400" dirty="0">
                <a:latin typeface="Eras Medium ITC" panose="020B0602030504020804" pitchFamily="34" charset="0"/>
              </a:rPr>
              <a:t>control estadístico de programas de licenciatura en enfermera y de nivel técnico del país, de programas acreditados, </a:t>
            </a:r>
            <a:r>
              <a:rPr lang="es-MX" sz="2400" dirty="0" smtClean="0">
                <a:latin typeface="Eras Medium ITC" panose="020B0602030504020804" pitchFamily="34" charset="0"/>
              </a:rPr>
              <a:t>re-acreditados</a:t>
            </a:r>
            <a:r>
              <a:rPr lang="es-MX" sz="2400" dirty="0">
                <a:latin typeface="Eras Medium ITC" panose="020B0602030504020804" pitchFamily="34" charset="0"/>
              </a:rPr>
              <a:t>, </a:t>
            </a:r>
            <a:r>
              <a:rPr lang="es-MX" sz="2400" dirty="0" smtClean="0">
                <a:latin typeface="Eras Medium ITC" panose="020B0602030504020804" pitchFamily="34" charset="0"/>
              </a:rPr>
              <a:t>las </a:t>
            </a:r>
            <a:r>
              <a:rPr lang="es-MX" sz="2400" dirty="0">
                <a:latin typeface="Eras Medium ITC" panose="020B0602030504020804" pitchFamily="34" charset="0"/>
              </a:rPr>
              <a:t>visitas de seguimiento del plan de mejora y </a:t>
            </a:r>
            <a:r>
              <a:rPr lang="es-MX" sz="2400" dirty="0" smtClean="0">
                <a:latin typeface="Eras Medium ITC" panose="020B0602030504020804" pitchFamily="34" charset="0"/>
              </a:rPr>
              <a:t>la actualización del </a:t>
            </a:r>
            <a:r>
              <a:rPr lang="es-MX" sz="2400" dirty="0">
                <a:latin typeface="Eras Medium ITC" panose="020B0602030504020804" pitchFamily="34" charset="0"/>
              </a:rPr>
              <a:t>reglamento interno de la </a:t>
            </a:r>
            <a:r>
              <a:rPr lang="es-MX" sz="2400" dirty="0" smtClean="0">
                <a:latin typeface="Eras Medium ITC" panose="020B0602030504020804" pitchFamily="34" charset="0"/>
              </a:rPr>
              <a:t>asociación</a:t>
            </a:r>
            <a:endParaRPr lang="es-MX" sz="2400"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13338795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sz="2400" b="1" dirty="0">
                <a:latin typeface="Eras Medium ITC" panose="020B0602030504020804" pitchFamily="34" charset="0"/>
              </a:rPr>
              <a:t>CAPÍTULO </a:t>
            </a:r>
            <a:r>
              <a:rPr lang="es-MX" sz="2400" b="1" dirty="0" smtClean="0">
                <a:latin typeface="Eras Medium ITC" panose="020B0602030504020804" pitchFamily="34" charset="0"/>
              </a:rPr>
              <a:t>XIII</a:t>
            </a:r>
            <a:endParaRPr lang="es-MX" sz="2400" dirty="0">
              <a:latin typeface="Eras Medium ITC" panose="020B0602030504020804" pitchFamily="34" charset="0"/>
            </a:endParaRPr>
          </a:p>
          <a:p>
            <a:pPr marL="0" indent="0" algn="ctr">
              <a:buNone/>
            </a:pPr>
            <a:r>
              <a:rPr lang="es-MX" sz="2400" b="1" dirty="0" smtClean="0">
                <a:latin typeface="Eras Medium ITC" panose="020B0602030504020804" pitchFamily="34" charset="0"/>
              </a:rPr>
              <a:t>De</a:t>
            </a:r>
            <a:r>
              <a:rPr lang="es-MX" sz="2400" dirty="0" smtClean="0">
                <a:latin typeface="Eras Medium ITC" panose="020B0602030504020804" pitchFamily="34" charset="0"/>
              </a:rPr>
              <a:t> </a:t>
            </a:r>
            <a:r>
              <a:rPr lang="es-MX" sz="2400" b="1" dirty="0">
                <a:latin typeface="Eras Medium ITC" panose="020B0602030504020804" pitchFamily="34" charset="0"/>
              </a:rPr>
              <a:t>las Atribuciones y Obligaciones de los Miembros del Comité de </a:t>
            </a:r>
            <a:r>
              <a:rPr lang="es-MX" sz="2400" b="1" dirty="0" smtClean="0">
                <a:latin typeface="Eras Medium ITC" panose="020B0602030504020804" pitchFamily="34" charset="0"/>
              </a:rPr>
              <a:t>Acreditación</a:t>
            </a:r>
          </a:p>
          <a:p>
            <a:r>
              <a:rPr lang="es-MX" sz="2400" dirty="0" smtClean="0">
                <a:latin typeface="Eras Medium ITC" panose="020B0602030504020804" pitchFamily="34" charset="0"/>
              </a:rPr>
              <a:t>Coordinación </a:t>
            </a:r>
            <a:r>
              <a:rPr lang="es-MX" sz="2400" dirty="0">
                <a:latin typeface="Eras Medium ITC" panose="020B0602030504020804" pitchFamily="34" charset="0"/>
              </a:rPr>
              <a:t>de apoyo a las acciones de </a:t>
            </a:r>
            <a:r>
              <a:rPr lang="es-MX" sz="2400" dirty="0" smtClean="0">
                <a:latin typeface="Eras Medium ITC" panose="020B0602030504020804" pitchFamily="34" charset="0"/>
              </a:rPr>
              <a:t>acreditación</a:t>
            </a:r>
          </a:p>
          <a:p>
            <a:r>
              <a:rPr lang="es-MX" sz="2400" dirty="0" smtClean="0">
                <a:latin typeface="Eras Medium ITC" panose="020B0602030504020804" pitchFamily="34" charset="0"/>
              </a:rPr>
              <a:t>Responsable </a:t>
            </a:r>
            <a:r>
              <a:rPr lang="es-MX" sz="2400" dirty="0">
                <a:latin typeface="Eras Medium ITC" panose="020B0602030504020804" pitchFamily="34" charset="0"/>
              </a:rPr>
              <a:t>de apoyar la revisión y elaboración de dictámenes de indicadores básicos y de la acreditación, de mantener el control de vigencias de programas acreditados a fin de mantener la calidad de los programas, revisar y apoyar las acciones del Consejo para que el Sistema Nacional de Acreditación de Enfermería este actualizado y acorde a la normativa de COPAES, </a:t>
            </a:r>
            <a:r>
              <a:rPr lang="es-MX" sz="2400" dirty="0" smtClean="0">
                <a:latin typeface="Eras Medium ITC" panose="020B0602030504020804" pitchFamily="34" charset="0"/>
              </a:rPr>
              <a:t>organizar </a:t>
            </a:r>
            <a:r>
              <a:rPr lang="es-MX" sz="2400" dirty="0">
                <a:latin typeface="Eras Medium ITC" panose="020B0602030504020804" pitchFamily="34" charset="0"/>
              </a:rPr>
              <a:t>los cursos de capacitación a las IES con intención de </a:t>
            </a:r>
            <a:r>
              <a:rPr lang="es-MX" sz="2400" dirty="0" smtClean="0">
                <a:latin typeface="Eras Medium ITC" panose="020B0602030504020804" pitchFamily="34" charset="0"/>
              </a:rPr>
              <a:t>acreditarse. </a:t>
            </a:r>
            <a:endParaRPr lang="es-MX" sz="2400"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4044538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624012"/>
            <a:ext cx="10058400" cy="4758055"/>
          </a:xfrm>
        </p:spPr>
        <p:txBody>
          <a:bodyPr>
            <a:noAutofit/>
          </a:bodyPr>
          <a:lstStyle/>
          <a:p>
            <a:pPr marL="0" indent="0" algn="ctr">
              <a:buNone/>
            </a:pPr>
            <a:r>
              <a:rPr lang="es-MX" sz="2400" b="1" dirty="0">
                <a:latin typeface="Eras Medium ITC" panose="020B0602030504020804" pitchFamily="34" charset="0"/>
              </a:rPr>
              <a:t>CAPÍTULO </a:t>
            </a:r>
            <a:r>
              <a:rPr lang="es-MX" sz="2400" b="1" dirty="0" smtClean="0">
                <a:latin typeface="Eras Medium ITC" panose="020B0602030504020804" pitchFamily="34" charset="0"/>
              </a:rPr>
              <a:t>XIII</a:t>
            </a:r>
            <a:endParaRPr lang="es-MX" sz="2400" dirty="0">
              <a:latin typeface="Eras Medium ITC" panose="020B0602030504020804" pitchFamily="34" charset="0"/>
            </a:endParaRPr>
          </a:p>
          <a:p>
            <a:pPr marL="0" indent="0" algn="ctr">
              <a:buNone/>
            </a:pPr>
            <a:r>
              <a:rPr lang="es-MX" sz="2400" b="1" dirty="0" smtClean="0">
                <a:latin typeface="Eras Medium ITC" panose="020B0602030504020804" pitchFamily="34" charset="0"/>
              </a:rPr>
              <a:t>De</a:t>
            </a:r>
            <a:r>
              <a:rPr lang="es-MX" sz="2400" dirty="0" smtClean="0">
                <a:latin typeface="Eras Medium ITC" panose="020B0602030504020804" pitchFamily="34" charset="0"/>
              </a:rPr>
              <a:t> </a:t>
            </a:r>
            <a:r>
              <a:rPr lang="es-MX" sz="2400" b="1" dirty="0">
                <a:latin typeface="Eras Medium ITC" panose="020B0602030504020804" pitchFamily="34" charset="0"/>
              </a:rPr>
              <a:t>las Atribuciones y Obligaciones de los Miembros del Comité de </a:t>
            </a:r>
            <a:r>
              <a:rPr lang="es-MX" sz="2400" b="1" dirty="0" smtClean="0">
                <a:latin typeface="Eras Medium ITC" panose="020B0602030504020804" pitchFamily="34" charset="0"/>
              </a:rPr>
              <a:t>Acreditación</a:t>
            </a:r>
          </a:p>
          <a:p>
            <a:r>
              <a:rPr lang="es-MX" sz="2400" dirty="0" smtClean="0">
                <a:latin typeface="Eras Medium ITC" panose="020B0602030504020804" pitchFamily="34" charset="0"/>
              </a:rPr>
              <a:t>Coordinación </a:t>
            </a:r>
            <a:r>
              <a:rPr lang="es-MX" sz="2400" dirty="0">
                <a:latin typeface="Eras Medium ITC" panose="020B0602030504020804" pitchFamily="34" charset="0"/>
              </a:rPr>
              <a:t>de apoyo a las acciones de seguimiento del plan de mejora continua de la calidad de programas </a:t>
            </a:r>
            <a:r>
              <a:rPr lang="es-MX" sz="2400" dirty="0" smtClean="0">
                <a:latin typeface="Eras Medium ITC" panose="020B0602030504020804" pitchFamily="34" charset="0"/>
              </a:rPr>
              <a:t>acreditados</a:t>
            </a:r>
          </a:p>
          <a:p>
            <a:r>
              <a:rPr lang="es-MX" sz="2400" dirty="0" smtClean="0">
                <a:latin typeface="Eras Medium ITC" panose="020B0602030504020804" pitchFamily="34" charset="0"/>
              </a:rPr>
              <a:t>Responsable </a:t>
            </a:r>
            <a:r>
              <a:rPr lang="es-MX" sz="2400" dirty="0">
                <a:latin typeface="Eras Medium ITC" panose="020B0602030504020804" pitchFamily="34" charset="0"/>
              </a:rPr>
              <a:t>por apoyar la programación de las visitas de seguimiento, </a:t>
            </a:r>
            <a:r>
              <a:rPr lang="es-MX" sz="2400" dirty="0" smtClean="0">
                <a:latin typeface="Eras Medium ITC" panose="020B0602030504020804" pitchFamily="34" charset="0"/>
              </a:rPr>
              <a:t> </a:t>
            </a:r>
            <a:r>
              <a:rPr lang="es-MX" sz="2400" dirty="0">
                <a:latin typeface="Eras Medium ITC" panose="020B0602030504020804" pitchFamily="34" charset="0"/>
              </a:rPr>
              <a:t>colaborar en </a:t>
            </a:r>
            <a:r>
              <a:rPr lang="es-MX" sz="2400" dirty="0" smtClean="0">
                <a:latin typeface="Eras Medium ITC" panose="020B0602030504020804" pitchFamily="34" charset="0"/>
              </a:rPr>
              <a:t>la integración de </a:t>
            </a:r>
            <a:r>
              <a:rPr lang="es-MX" sz="2400" dirty="0">
                <a:latin typeface="Eras Medium ITC" panose="020B0602030504020804" pitchFamily="34" charset="0"/>
              </a:rPr>
              <a:t>los equipos de verificación del seguimiento de mejora continua, </a:t>
            </a:r>
            <a:r>
              <a:rPr lang="es-MX" sz="2400" dirty="0" smtClean="0">
                <a:latin typeface="Eras Medium ITC" panose="020B0602030504020804" pitchFamily="34" charset="0"/>
              </a:rPr>
              <a:t>coordinar </a:t>
            </a:r>
            <a:r>
              <a:rPr lang="es-MX" sz="2400" dirty="0">
                <a:latin typeface="Eras Medium ITC" panose="020B0602030504020804" pitchFamily="34" charset="0"/>
              </a:rPr>
              <a:t>cursos o talleres enfocados al seguimiento de la mejora continua y </a:t>
            </a:r>
            <a:r>
              <a:rPr lang="es-MX" sz="2400" dirty="0" smtClean="0">
                <a:latin typeface="Eras Medium ITC" panose="020B0602030504020804" pitchFamily="34" charset="0"/>
              </a:rPr>
              <a:t>asesorar </a:t>
            </a:r>
            <a:r>
              <a:rPr lang="es-MX" sz="2400" dirty="0">
                <a:latin typeface="Eras Medium ITC" panose="020B0602030504020804" pitchFamily="34" charset="0"/>
              </a:rPr>
              <a:t>en la elaboración de los planes de mejora continua a las IES que lo </a:t>
            </a:r>
            <a:r>
              <a:rPr lang="es-MX" sz="2400" dirty="0" smtClean="0">
                <a:latin typeface="Eras Medium ITC" panose="020B0602030504020804" pitchFamily="34" charset="0"/>
              </a:rPr>
              <a:t>soliciten.</a:t>
            </a:r>
            <a:endParaRPr lang="es-MX" sz="2400"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2805759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sz="2400" b="1" dirty="0">
                <a:latin typeface="Eras Medium ITC" panose="020B0602030504020804" pitchFamily="34" charset="0"/>
              </a:rPr>
              <a:t>CAPÍTULO </a:t>
            </a:r>
            <a:r>
              <a:rPr lang="es-MX" sz="2400" b="1" dirty="0" smtClean="0">
                <a:latin typeface="Eras Medium ITC" panose="020B0602030504020804" pitchFamily="34" charset="0"/>
              </a:rPr>
              <a:t>XIII</a:t>
            </a:r>
            <a:endParaRPr lang="es-MX" sz="2400" dirty="0">
              <a:latin typeface="Eras Medium ITC" panose="020B0602030504020804" pitchFamily="34" charset="0"/>
            </a:endParaRPr>
          </a:p>
          <a:p>
            <a:pPr marL="0" indent="0" algn="ctr">
              <a:buNone/>
            </a:pPr>
            <a:r>
              <a:rPr lang="es-MX" sz="2400" b="1" dirty="0" smtClean="0">
                <a:latin typeface="Eras Medium ITC" panose="020B0602030504020804" pitchFamily="34" charset="0"/>
              </a:rPr>
              <a:t>De</a:t>
            </a:r>
            <a:r>
              <a:rPr lang="es-MX" sz="2400" dirty="0" smtClean="0">
                <a:latin typeface="Eras Medium ITC" panose="020B0602030504020804" pitchFamily="34" charset="0"/>
              </a:rPr>
              <a:t> </a:t>
            </a:r>
            <a:r>
              <a:rPr lang="es-MX" sz="2400" b="1" dirty="0">
                <a:latin typeface="Eras Medium ITC" panose="020B0602030504020804" pitchFamily="34" charset="0"/>
              </a:rPr>
              <a:t>las Atribuciones y Obligaciones de los Miembros del Comité de </a:t>
            </a:r>
            <a:r>
              <a:rPr lang="es-MX" sz="2400" b="1" dirty="0" smtClean="0">
                <a:latin typeface="Eras Medium ITC" panose="020B0602030504020804" pitchFamily="34" charset="0"/>
              </a:rPr>
              <a:t>Acreditación</a:t>
            </a:r>
          </a:p>
          <a:p>
            <a:r>
              <a:rPr lang="es-MX" sz="2400" dirty="0" smtClean="0">
                <a:latin typeface="Eras Medium ITC" panose="020B0602030504020804" pitchFamily="34" charset="0"/>
              </a:rPr>
              <a:t>Coordinación </a:t>
            </a:r>
            <a:r>
              <a:rPr lang="es-MX" sz="2400" dirty="0">
                <a:latin typeface="Eras Medium ITC" panose="020B0602030504020804" pitchFamily="34" charset="0"/>
              </a:rPr>
              <a:t>de </a:t>
            </a:r>
            <a:r>
              <a:rPr lang="es-MX" sz="2400" dirty="0" smtClean="0">
                <a:latin typeface="Eras Medium ITC" panose="020B0602030504020804" pitchFamily="34" charset="0"/>
              </a:rPr>
              <a:t>internacionalización</a:t>
            </a:r>
          </a:p>
          <a:p>
            <a:r>
              <a:rPr lang="es-MX" sz="2400" dirty="0" smtClean="0">
                <a:latin typeface="Eras Medium ITC" panose="020B0602030504020804" pitchFamily="34" charset="0"/>
              </a:rPr>
              <a:t>Responsable </a:t>
            </a:r>
            <a:r>
              <a:rPr lang="es-MX" sz="2400" dirty="0">
                <a:latin typeface="Eras Medium ITC" panose="020B0602030504020804" pitchFamily="34" charset="0"/>
              </a:rPr>
              <a:t>de realizar los estudios para </a:t>
            </a:r>
            <a:r>
              <a:rPr lang="es-MX" sz="2400" dirty="0" smtClean="0">
                <a:latin typeface="Eras Medium ITC" panose="020B0602030504020804" pitchFamily="34" charset="0"/>
              </a:rPr>
              <a:t>contar con </a:t>
            </a:r>
            <a:r>
              <a:rPr lang="es-MX" sz="2400" dirty="0">
                <a:latin typeface="Eras Medium ITC" panose="020B0602030504020804" pitchFamily="34" charset="0"/>
              </a:rPr>
              <a:t>los criterios e indicadores para ampliar el objeto social de COMACE.AC</a:t>
            </a:r>
            <a:r>
              <a:rPr lang="es-MX" sz="2400" dirty="0" smtClean="0">
                <a:latin typeface="Eras Medium ITC" panose="020B0602030504020804" pitchFamily="34" charset="0"/>
              </a:rPr>
              <a:t>., es </a:t>
            </a:r>
            <a:r>
              <a:rPr lang="es-MX" sz="2400" dirty="0">
                <a:latin typeface="Eras Medium ITC" panose="020B0602030504020804" pitchFamily="34" charset="0"/>
              </a:rPr>
              <a:t>decir operar la acreditación </a:t>
            </a:r>
            <a:r>
              <a:rPr lang="es-MX" sz="2400" dirty="0" smtClean="0">
                <a:latin typeface="Eras Medium ITC" panose="020B0602030504020804" pitchFamily="34" charset="0"/>
              </a:rPr>
              <a:t>internacional, comparar </a:t>
            </a:r>
            <a:r>
              <a:rPr lang="es-MX" sz="2400" dirty="0">
                <a:latin typeface="Eras Medium ITC" panose="020B0602030504020804" pitchFamily="34" charset="0"/>
              </a:rPr>
              <a:t>y </a:t>
            </a:r>
            <a:r>
              <a:rPr lang="es-MX" sz="2400" dirty="0" smtClean="0">
                <a:latin typeface="Eras Medium ITC" panose="020B0602030504020804" pitchFamily="34" charset="0"/>
              </a:rPr>
              <a:t>valorar </a:t>
            </a:r>
            <a:r>
              <a:rPr lang="es-MX" sz="2400" dirty="0">
                <a:latin typeface="Eras Medium ITC" panose="020B0602030504020804" pitchFamily="34" charset="0"/>
              </a:rPr>
              <a:t>las categorías, criterios e indicadores de evaluación de organismos acreditadores internacionales y hacer propuestas de un Sistema Internacional de Acreditación de Enfermería para América Latina y el Caribe, además de apoyar al </a:t>
            </a:r>
            <a:r>
              <a:rPr lang="es-MX" sz="2400" dirty="0" smtClean="0">
                <a:latin typeface="Eras Medium ITC" panose="020B0602030504020804" pitchFamily="34" charset="0"/>
              </a:rPr>
              <a:t>Consejo Directivo </a:t>
            </a:r>
            <a:r>
              <a:rPr lang="es-MX" sz="2400" dirty="0">
                <a:latin typeface="Eras Medium ITC" panose="020B0602030504020804" pitchFamily="34" charset="0"/>
              </a:rPr>
              <a:t>en la obtención del reconocimiento ante </a:t>
            </a:r>
            <a:r>
              <a:rPr lang="es-MX" sz="2400" dirty="0" smtClean="0">
                <a:latin typeface="Eras Medium ITC" panose="020B0602030504020804" pitchFamily="34" charset="0"/>
              </a:rPr>
              <a:t>COPAES.</a:t>
            </a:r>
            <a:endParaRPr lang="es-MX" sz="2400"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1476782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sz="2400" dirty="0" smtClean="0">
                <a:latin typeface="Eras Medium ITC" panose="020B0602030504020804" pitchFamily="34" charset="0"/>
              </a:rPr>
              <a:t>Transitorios</a:t>
            </a:r>
          </a:p>
          <a:p>
            <a:r>
              <a:rPr lang="es-MX" sz="2400" dirty="0" smtClean="0">
                <a:latin typeface="Eras Medium ITC" panose="020B0602030504020804" pitchFamily="34" charset="0"/>
              </a:rPr>
              <a:t>Articulo1</a:t>
            </a:r>
            <a:r>
              <a:rPr lang="es-MX" sz="2400" dirty="0">
                <a:latin typeface="Eras Medium ITC" panose="020B0602030504020804" pitchFamily="34" charset="0"/>
              </a:rPr>
              <a:t>. El reglamento de la Asociación se modificará con base al presente estatuto y entrará en vigor, inmediatamente el día de la aprobación de la Asamblea general extraordinaria de asociados educativos numerarios y se </a:t>
            </a:r>
            <a:r>
              <a:rPr lang="es-MX" sz="2400" dirty="0" smtClean="0">
                <a:latin typeface="Eras Medium ITC" panose="020B0602030504020804" pitchFamily="34" charset="0"/>
              </a:rPr>
              <a:t>ratificará al  </a:t>
            </a:r>
            <a:r>
              <a:rPr lang="es-MX" sz="2400" dirty="0">
                <a:latin typeface="Eras Medium ITC" panose="020B0602030504020804" pitchFamily="34" charset="0"/>
              </a:rPr>
              <a:t>día siguiente de su registro en la </a:t>
            </a:r>
            <a:r>
              <a:rPr lang="es-MX" sz="2400" dirty="0" smtClean="0">
                <a:latin typeface="Eras Medium ITC" panose="020B0602030504020804" pitchFamily="34" charset="0"/>
              </a:rPr>
              <a:t>Notaria.</a:t>
            </a:r>
          </a:p>
          <a:p>
            <a:r>
              <a:rPr lang="es-MX" sz="2400" dirty="0">
                <a:latin typeface="Eras Medium ITC" panose="020B0602030504020804" pitchFamily="34" charset="0"/>
              </a:rPr>
              <a:t>Artículo 2. Los integrantes de la Asamblea General de asociados educativos numerarios y honorarios continúan en el ejercicio de sus funciones. El Comité de acreditación incluyendo Presidente, secretario, tesorero y las nueve vocalías continuaran en su puesto de cumplir con el presente estatuto, por ello únicamente se requiere de ratificación de la asamblea general de asociados educativos numerarios, votando de manera abierta y directa con simple mayoría de votos. </a:t>
            </a:r>
          </a:p>
          <a:p>
            <a:endParaRPr lang="es-MX"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1004751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r>
              <a:rPr lang="es-MX" sz="2400" dirty="0" smtClean="0">
                <a:latin typeface="Eras Medium ITC" panose="020B0602030504020804" pitchFamily="34" charset="0"/>
              </a:rPr>
              <a:t>Se propone con </a:t>
            </a:r>
            <a:r>
              <a:rPr lang="es-MX" sz="2400" dirty="0">
                <a:latin typeface="Eras Medium ITC" panose="020B0602030504020804" pitchFamily="34" charset="0"/>
              </a:rPr>
              <a:t>base en </a:t>
            </a:r>
            <a:r>
              <a:rPr lang="es-MX" sz="2400" dirty="0" smtClean="0">
                <a:latin typeface="Eras Medium ITC" panose="020B0602030504020804" pitchFamily="34" charset="0"/>
              </a:rPr>
              <a:t>la aprobación de las modificaciones, </a:t>
            </a:r>
            <a:r>
              <a:rPr lang="es-MX" sz="2400" dirty="0">
                <a:latin typeface="Eras Medium ITC" panose="020B0602030504020804" pitchFamily="34" charset="0"/>
              </a:rPr>
              <a:t>que se ratifique a la presidenta para que </a:t>
            </a:r>
            <a:r>
              <a:rPr lang="es-MX" sz="2400" dirty="0" smtClean="0">
                <a:latin typeface="Eras Medium ITC" panose="020B0602030504020804" pitchFamily="34" charset="0"/>
              </a:rPr>
              <a:t>continúe </a:t>
            </a:r>
            <a:r>
              <a:rPr lang="es-MX" sz="2400" dirty="0">
                <a:latin typeface="Eras Medium ITC" panose="020B0602030504020804" pitchFamily="34" charset="0"/>
              </a:rPr>
              <a:t>al frente </a:t>
            </a:r>
            <a:r>
              <a:rPr lang="es-MX" sz="2400" dirty="0" smtClean="0">
                <a:latin typeface="Eras Medium ITC" panose="020B0602030504020804" pitchFamily="34" charset="0"/>
              </a:rPr>
              <a:t>los próximos tres años.</a:t>
            </a:r>
          </a:p>
          <a:p>
            <a:r>
              <a:rPr lang="es-MX" sz="2400" dirty="0" smtClean="0">
                <a:latin typeface="Eras Medium ITC" panose="020B0602030504020804" pitchFamily="34" charset="0"/>
              </a:rPr>
              <a:t>La propuesta se analiza, discute y posteriormente se aprueba por unanimidad.</a:t>
            </a:r>
          </a:p>
          <a:p>
            <a:r>
              <a:rPr lang="es-MX" sz="2400" dirty="0" smtClean="0">
                <a:latin typeface="Eras Medium ITC" panose="020B0602030504020804" pitchFamily="34" charset="0"/>
              </a:rPr>
              <a:t>La Vigencia de esta ratificación surte efecto a partir de enero de 2018.</a:t>
            </a:r>
          </a:p>
          <a:p>
            <a:r>
              <a:rPr lang="es-MX" sz="2400" dirty="0" smtClean="0">
                <a:latin typeface="Eras Medium ITC" panose="020B0602030504020804" pitchFamily="34" charset="0"/>
              </a:rPr>
              <a:t>La presidenta propone continuar trabajando con el mismo equipo que la acompaña.</a:t>
            </a:r>
          </a:p>
          <a:p>
            <a:r>
              <a:rPr lang="es-MX" sz="2400" dirty="0">
                <a:latin typeface="Eras Medium ITC" panose="020B0602030504020804" pitchFamily="34" charset="0"/>
              </a:rPr>
              <a:t>La propuesta se analiza, discute y posteriormente se aprueba </a:t>
            </a:r>
            <a:r>
              <a:rPr lang="es-MX" sz="2400">
                <a:latin typeface="Eras Medium ITC" panose="020B0602030504020804" pitchFamily="34" charset="0"/>
              </a:rPr>
              <a:t>por </a:t>
            </a:r>
            <a:r>
              <a:rPr lang="es-MX" sz="2400" smtClean="0">
                <a:latin typeface="Eras Medium ITC" panose="020B0602030504020804" pitchFamily="34" charset="0"/>
              </a:rPr>
              <a:t>unanimidad</a:t>
            </a:r>
            <a:r>
              <a:rPr lang="es-MX" sz="2400"/>
              <a:t>.</a:t>
            </a:r>
            <a:endParaRPr lang="es-MX" sz="24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1201837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dirty="0" smtClean="0">
                <a:latin typeface="Eras Medium ITC" panose="020B0602030504020804" pitchFamily="34" charset="0"/>
              </a:rPr>
              <a:t>Grupo 1</a:t>
            </a:r>
          </a:p>
          <a:p>
            <a:r>
              <a:rPr lang="es-MX" dirty="0" smtClean="0">
                <a:latin typeface="Eras Medium ITC" panose="020B0602030504020804" pitchFamily="34" charset="0"/>
              </a:rPr>
              <a:t>Dr</a:t>
            </a:r>
            <a:r>
              <a:rPr lang="es-MX" dirty="0">
                <a:latin typeface="Eras Medium ITC" panose="020B0602030504020804" pitchFamily="34" charset="0"/>
              </a:rPr>
              <a:t>. Carlos Flores Pérez; Coordinador de Investigación Científica y MES Lizbeth Paulina Padrón Aké, </a:t>
            </a:r>
            <a:r>
              <a:rPr lang="es-MX" dirty="0" smtClean="0">
                <a:latin typeface="Eras Medium ITC" panose="020B0602030504020804" pitchFamily="34" charset="0"/>
              </a:rPr>
              <a:t>Secretaria;</a:t>
            </a:r>
          </a:p>
          <a:p>
            <a:r>
              <a:rPr lang="es-MX" dirty="0" smtClean="0">
                <a:latin typeface="Eras Medium ITC" panose="020B0602030504020804" pitchFamily="34" charset="0"/>
              </a:rPr>
              <a:t>Revisión </a:t>
            </a:r>
            <a:r>
              <a:rPr lang="es-MX" dirty="0">
                <a:latin typeface="Eras Medium ITC" panose="020B0602030504020804" pitchFamily="34" charset="0"/>
              </a:rPr>
              <a:t>del </a:t>
            </a:r>
            <a:r>
              <a:rPr lang="es-MX" dirty="0" err="1">
                <a:latin typeface="Eras Medium ITC" panose="020B0602030504020804" pitchFamily="34" charset="0"/>
              </a:rPr>
              <a:t>Adendum</a:t>
            </a:r>
            <a:r>
              <a:rPr lang="es-MX" dirty="0">
                <a:latin typeface="Eras Medium ITC" panose="020B0602030504020804" pitchFamily="34" charset="0"/>
              </a:rPr>
              <a:t> que modifica y complementa las disposiciones del Marco General de Referencia para los procesos de acreditación de programas académicos de tipo superior. Versión </a:t>
            </a:r>
            <a:r>
              <a:rPr lang="es-MX" dirty="0" smtClean="0">
                <a:latin typeface="Eras Medium ITC" panose="020B0602030504020804" pitchFamily="34" charset="0"/>
              </a:rPr>
              <a:t>3.0</a:t>
            </a:r>
          </a:p>
          <a:p>
            <a:r>
              <a:rPr lang="es-MX" dirty="0" smtClean="0">
                <a:latin typeface="Eras Medium ITC" panose="020B0602030504020804" pitchFamily="34" charset="0"/>
              </a:rPr>
              <a:t>Identificar </a:t>
            </a:r>
            <a:r>
              <a:rPr lang="es-MX" dirty="0">
                <a:latin typeface="Eras Medium ITC" panose="020B0602030504020804" pitchFamily="34" charset="0"/>
              </a:rPr>
              <a:t>en el Sistema </a:t>
            </a:r>
            <a:r>
              <a:rPr lang="es-MX" dirty="0" smtClean="0">
                <a:latin typeface="Eras Medium ITC" panose="020B0602030504020804" pitchFamily="34" charset="0"/>
              </a:rPr>
              <a:t>Nacional </a:t>
            </a:r>
            <a:r>
              <a:rPr lang="es-MX" dirty="0">
                <a:latin typeface="Eras Medium ITC" panose="020B0602030504020804" pitchFamily="34" charset="0"/>
              </a:rPr>
              <a:t>de Acreditación de Enfermería (SNAE-2013</a:t>
            </a:r>
            <a:r>
              <a:rPr lang="es-MX" dirty="0" smtClean="0">
                <a:latin typeface="Eras Medium ITC" panose="020B0602030504020804" pitchFamily="34" charset="0"/>
              </a:rPr>
              <a:t>), </a:t>
            </a:r>
            <a:r>
              <a:rPr lang="es-MX" dirty="0">
                <a:latin typeface="Eras Medium ITC" panose="020B0602030504020804" pitchFamily="34" charset="0"/>
              </a:rPr>
              <a:t>los indicadores que deben mantenerse, modificarse e incorporarse de acuerdo a lo establecido por COPAES </a:t>
            </a:r>
            <a:r>
              <a:rPr lang="es-MX" dirty="0" smtClean="0">
                <a:latin typeface="Eras Medium ITC" panose="020B0602030504020804" pitchFamily="34" charset="0"/>
              </a:rPr>
              <a:t>argumentando </a:t>
            </a:r>
            <a:r>
              <a:rPr lang="es-MX" dirty="0">
                <a:latin typeface="Eras Medium ITC" panose="020B0602030504020804" pitchFamily="34" charset="0"/>
              </a:rPr>
              <a:t>la </a:t>
            </a:r>
            <a:r>
              <a:rPr lang="es-MX" dirty="0" smtClean="0">
                <a:latin typeface="Eras Medium ITC" panose="020B0602030504020804" pitchFamily="34" charset="0"/>
              </a:rPr>
              <a:t>factibilidad. </a:t>
            </a:r>
            <a:endParaRPr lang="es-MX"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3659538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dirty="0" smtClean="0">
                <a:latin typeface="Eras Medium ITC" panose="020B0602030504020804" pitchFamily="34" charset="0"/>
              </a:rPr>
              <a:t>Grupo 2</a:t>
            </a:r>
          </a:p>
          <a:p>
            <a:r>
              <a:rPr lang="es-MX" dirty="0" smtClean="0">
                <a:latin typeface="Eras Medium ITC" panose="020B0602030504020804" pitchFamily="34" charset="0"/>
              </a:rPr>
              <a:t>MCE Gabriela </a:t>
            </a:r>
            <a:r>
              <a:rPr lang="es-MX" dirty="0" err="1" smtClean="0">
                <a:latin typeface="Eras Medium ITC" panose="020B0602030504020804" pitchFamily="34" charset="0"/>
              </a:rPr>
              <a:t>Palome</a:t>
            </a:r>
            <a:r>
              <a:rPr lang="es-MX" dirty="0" smtClean="0">
                <a:latin typeface="Eras Medium ITC" panose="020B0602030504020804" pitchFamily="34" charset="0"/>
              </a:rPr>
              <a:t> Vega, Coordinadora de apoyo a las acciones de acreditación y Maestra en Ciencias de Enfermería Amalia Martínez Serrano, Coordinadora de difusión por diversos medios digitales e impresos de las tareas y acciones de la Organización Acreditadora; </a:t>
            </a:r>
          </a:p>
          <a:p>
            <a:r>
              <a:rPr lang="es-MX" dirty="0" smtClean="0">
                <a:latin typeface="Eras Medium ITC" panose="020B0602030504020804" pitchFamily="34" charset="0"/>
              </a:rPr>
              <a:t>Revisión </a:t>
            </a:r>
            <a:r>
              <a:rPr lang="es-MX" dirty="0">
                <a:latin typeface="Eras Medium ITC" panose="020B0602030504020804" pitchFamily="34" charset="0"/>
              </a:rPr>
              <a:t>del Manual de pares evaluadores participantes en procesos de acreditación (Versión en revisión</a:t>
            </a:r>
            <a:r>
              <a:rPr lang="es-MX" dirty="0" smtClean="0">
                <a:latin typeface="Eras Medium ITC" panose="020B0602030504020804" pitchFamily="34" charset="0"/>
              </a:rPr>
              <a:t>)</a:t>
            </a:r>
          </a:p>
          <a:p>
            <a:r>
              <a:rPr lang="es-MX" dirty="0" smtClean="0">
                <a:latin typeface="Eras Medium ITC" panose="020B0602030504020804" pitchFamily="34" charset="0"/>
              </a:rPr>
              <a:t>Identificar </a:t>
            </a:r>
            <a:r>
              <a:rPr lang="es-MX" dirty="0">
                <a:latin typeface="Eras Medium ITC" panose="020B0602030504020804" pitchFamily="34" charset="0"/>
              </a:rPr>
              <a:t>los elementos incluidos en el mismo para evaluar la factibilidad de aplicación en el Manual de Evaluadores externos de COMACE, AC., argumentando </a:t>
            </a:r>
            <a:r>
              <a:rPr lang="es-MX" dirty="0" smtClean="0">
                <a:latin typeface="Eras Medium ITC" panose="020B0602030504020804" pitchFamily="34" charset="0"/>
              </a:rPr>
              <a:t>la </a:t>
            </a:r>
            <a:r>
              <a:rPr lang="es-MX" dirty="0">
                <a:latin typeface="Eras Medium ITC" panose="020B0602030504020804" pitchFamily="34" charset="0"/>
              </a:rPr>
              <a:t>postura</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3818505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199" y="1449978"/>
            <a:ext cx="10265229" cy="5251268"/>
          </a:xfrm>
        </p:spPr>
        <p:txBody>
          <a:bodyPr>
            <a:noAutofit/>
          </a:bodyPr>
          <a:lstStyle/>
          <a:p>
            <a:pPr marL="0" indent="0" algn="ctr">
              <a:buNone/>
            </a:pPr>
            <a:r>
              <a:rPr lang="es-MX" sz="2400" dirty="0" smtClean="0">
                <a:latin typeface="Eras Medium ITC" panose="020B0602030504020804" pitchFamily="34" charset="0"/>
              </a:rPr>
              <a:t>Grupo 3</a:t>
            </a:r>
          </a:p>
          <a:p>
            <a:r>
              <a:rPr lang="es-MX" sz="2400" dirty="0" smtClean="0">
                <a:latin typeface="Eras Medium ITC" panose="020B0602030504020804" pitchFamily="34" charset="0"/>
              </a:rPr>
              <a:t>Dra</a:t>
            </a:r>
            <a:r>
              <a:rPr lang="es-MX" sz="2400" dirty="0">
                <a:latin typeface="Eras Medium ITC" panose="020B0602030504020804" pitchFamily="34" charset="0"/>
              </a:rPr>
              <a:t>. Dolores Zarza Arizmendi, Coordinadora de apoyo a las acciones de seguimiento del plan de mejora continua de la calidad de programas acreditados y Maestra en Investigación y Administración de Instituciones María Elena Valdez Martínez, Coordinadora de </a:t>
            </a:r>
            <a:r>
              <a:rPr lang="es-MX" sz="2400" dirty="0" smtClean="0">
                <a:latin typeface="Eras Medium ITC" panose="020B0602030504020804" pitchFamily="34" charset="0"/>
              </a:rPr>
              <a:t>vinculación.</a:t>
            </a:r>
          </a:p>
          <a:p>
            <a:r>
              <a:rPr lang="es-MX" sz="2400" dirty="0" smtClean="0">
                <a:latin typeface="Eras Medium ITC" panose="020B0602030504020804" pitchFamily="34" charset="0"/>
              </a:rPr>
              <a:t>Revisión del Manual </a:t>
            </a:r>
            <a:r>
              <a:rPr lang="es-MX" sz="2400" dirty="0">
                <a:latin typeface="Eras Medium ITC" panose="020B0602030504020804" pitchFamily="34" charset="0"/>
              </a:rPr>
              <a:t>del proceso general de evaluación con fines de acreditación. Una guía para los actores participantes (Versión en revisión</a:t>
            </a:r>
            <a:r>
              <a:rPr lang="es-MX" sz="2400" dirty="0" smtClean="0">
                <a:latin typeface="Eras Medium ITC" panose="020B0602030504020804" pitchFamily="34" charset="0"/>
              </a:rPr>
              <a:t>)</a:t>
            </a:r>
          </a:p>
          <a:p>
            <a:r>
              <a:rPr lang="es-MX" sz="2400" dirty="0" smtClean="0">
                <a:latin typeface="Eras Medium ITC" panose="020B0602030504020804" pitchFamily="34" charset="0"/>
              </a:rPr>
              <a:t>Analizar </a:t>
            </a:r>
            <a:r>
              <a:rPr lang="es-MX" sz="2400" dirty="0">
                <a:latin typeface="Eras Medium ITC" panose="020B0602030504020804" pitchFamily="34" charset="0"/>
              </a:rPr>
              <a:t>la factibilidad de generar una propuesta apegada a la guía propuesta para utilizarse en los procesos de acreditación de COMACE, AC</a:t>
            </a:r>
            <a:r>
              <a:rPr lang="es-MX" sz="2400" dirty="0" smtClean="0">
                <a:latin typeface="Eras Medium ITC" panose="020B0602030504020804" pitchFamily="34" charset="0"/>
              </a:rPr>
              <a:t>.</a:t>
            </a:r>
          </a:p>
          <a:p>
            <a:r>
              <a:rPr lang="es-MX" sz="2400" dirty="0" smtClean="0">
                <a:latin typeface="Eras Medium ITC" panose="020B0602030504020804" pitchFamily="34" charset="0"/>
              </a:rPr>
              <a:t>Identificar </a:t>
            </a:r>
            <a:r>
              <a:rPr lang="es-MX" sz="2400" dirty="0">
                <a:latin typeface="Eras Medium ITC" panose="020B0602030504020804" pitchFamily="34" charset="0"/>
              </a:rPr>
              <a:t>la existencia de los elementos propuestos en el Manual de evaluadores externos de COMACE, AC. y el SNAE-2013;</a:t>
            </a:r>
            <a:r>
              <a:rPr lang="es-MX" sz="2400" dirty="0" smtClean="0">
                <a:latin typeface="Eras Medium ITC" panose="020B0602030504020804" pitchFamily="34" charset="0"/>
              </a:rPr>
              <a:t> </a:t>
            </a:r>
            <a:endParaRPr lang="es-MX" sz="2400"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3643149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sz="2400" dirty="0" smtClean="0">
                <a:latin typeface="Eras Medium ITC" panose="020B0602030504020804" pitchFamily="34" charset="0"/>
              </a:rPr>
              <a:t>Grupo </a:t>
            </a:r>
            <a:r>
              <a:rPr lang="es-MX" sz="2400" dirty="0">
                <a:latin typeface="Eras Medium ITC" panose="020B0602030504020804" pitchFamily="34" charset="0"/>
              </a:rPr>
              <a:t>4</a:t>
            </a:r>
            <a:r>
              <a:rPr lang="es-MX" sz="2400" dirty="0" smtClean="0">
                <a:latin typeface="Eras Medium ITC" panose="020B0602030504020804" pitchFamily="34" charset="0"/>
              </a:rPr>
              <a:t>:</a:t>
            </a:r>
          </a:p>
          <a:p>
            <a:r>
              <a:rPr lang="es-MX" sz="2400" dirty="0" smtClean="0">
                <a:latin typeface="Eras Medium ITC" panose="020B0602030504020804" pitchFamily="34" charset="0"/>
              </a:rPr>
              <a:t>Dr</a:t>
            </a:r>
            <a:r>
              <a:rPr lang="es-MX" sz="2400" dirty="0">
                <a:latin typeface="Eras Medium ITC" panose="020B0602030504020804" pitchFamily="34" charset="0"/>
              </a:rPr>
              <a:t>. Lucio Rodríguez Aguilar, Coordinador de planeación y operación de programas de desarrollo de mediano y largo plazo, Maestra en Psicología Educativa Gloria del Carmen Hernández González, Coordinadora de fomento de la calidad de la educación de enfermería del nivel técnico y Maestra en Ciencias de Enfermería Ana María Cristina Reyes </a:t>
            </a:r>
            <a:r>
              <a:rPr lang="es-MX" sz="2400" dirty="0" err="1">
                <a:latin typeface="Eras Medium ITC" panose="020B0602030504020804" pitchFamily="34" charset="0"/>
              </a:rPr>
              <a:t>Reyes</a:t>
            </a:r>
            <a:r>
              <a:rPr lang="es-MX" sz="2400" dirty="0">
                <a:latin typeface="Eras Medium ITC" panose="020B0602030504020804" pitchFamily="34" charset="0"/>
              </a:rPr>
              <a:t>, Coordinadora de seguimiento de registro y evaluación de padrón de evaluadores </a:t>
            </a:r>
            <a:r>
              <a:rPr lang="es-MX" sz="2400" dirty="0" smtClean="0">
                <a:latin typeface="Eras Medium ITC" panose="020B0602030504020804" pitchFamily="34" charset="0"/>
              </a:rPr>
              <a:t>externos</a:t>
            </a:r>
          </a:p>
          <a:p>
            <a:r>
              <a:rPr lang="es-MX" sz="2400" dirty="0" smtClean="0">
                <a:latin typeface="Eras Medium ITC" panose="020B0602030504020804" pitchFamily="34" charset="0"/>
              </a:rPr>
              <a:t>Revisión del documento </a:t>
            </a:r>
            <a:r>
              <a:rPr lang="es-MX" sz="2400" dirty="0">
                <a:latin typeface="Eras Medium ITC" panose="020B0602030504020804" pitchFamily="34" charset="0"/>
              </a:rPr>
              <a:t>de elementos de apoyo para las buenas prácticas de los pares evaluadores y pares académicos de COPAES, </a:t>
            </a:r>
            <a:r>
              <a:rPr lang="es-MX" sz="2400" dirty="0" smtClean="0">
                <a:latin typeface="Eras Medium ITC" panose="020B0602030504020804" pitchFamily="34" charset="0"/>
              </a:rPr>
              <a:t>AC</a:t>
            </a:r>
          </a:p>
          <a:p>
            <a:r>
              <a:rPr lang="es-MX" sz="2400" dirty="0" smtClean="0">
                <a:latin typeface="Eras Medium ITC" panose="020B0602030504020804" pitchFamily="34" charset="0"/>
              </a:rPr>
              <a:t>Determinar </a:t>
            </a:r>
            <a:r>
              <a:rPr lang="es-MX" sz="2400" dirty="0">
                <a:latin typeface="Eras Medium ITC" panose="020B0602030504020804" pitchFamily="34" charset="0"/>
              </a:rPr>
              <a:t>en qué documentos de COMACE, AC (Manual de evaluadores, SNAE-2013) es factible de incluirse</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3802851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dirty="0" smtClean="0">
                <a:latin typeface="Eras Medium ITC" panose="020B0602030504020804" pitchFamily="34" charset="0"/>
              </a:rPr>
              <a:t>Grupo 5</a:t>
            </a:r>
          </a:p>
          <a:p>
            <a:r>
              <a:rPr lang="es-MX" dirty="0" smtClean="0">
                <a:latin typeface="Eras Medium ITC" panose="020B0602030504020804" pitchFamily="34" charset="0"/>
              </a:rPr>
              <a:t>Dra</a:t>
            </a:r>
            <a:r>
              <a:rPr lang="es-MX" dirty="0">
                <a:latin typeface="Eras Medium ITC" panose="020B0602030504020804" pitchFamily="34" charset="0"/>
              </a:rPr>
              <a:t>. Cinthya Patricia Ibarra González, Presidenta, Maestra en Educación Superior Ma. Rosalinda Medina Briones, Tesorera, </a:t>
            </a:r>
            <a:r>
              <a:rPr lang="es-MX" dirty="0" smtClean="0">
                <a:latin typeface="Eras Medium ITC" panose="020B0602030504020804" pitchFamily="34" charset="0"/>
              </a:rPr>
              <a:t>colaboran las </a:t>
            </a:r>
            <a:r>
              <a:rPr lang="es-MX" dirty="0">
                <a:latin typeface="Eras Medium ITC" panose="020B0602030504020804" pitchFamily="34" charset="0"/>
              </a:rPr>
              <a:t>Dras. </a:t>
            </a:r>
            <a:r>
              <a:rPr lang="es-MX" dirty="0">
                <a:latin typeface="Eras Medium ITC" panose="020B0602030504020804" pitchFamily="34" charset="0"/>
              </a:rPr>
              <a:t>María Magdalena Alonso </a:t>
            </a:r>
            <a:r>
              <a:rPr lang="es-MX" dirty="0" smtClean="0">
                <a:latin typeface="Eras Medium ITC" panose="020B0602030504020804" pitchFamily="34" charset="0"/>
              </a:rPr>
              <a:t>Castillo y Karla </a:t>
            </a:r>
            <a:r>
              <a:rPr lang="es-MX" dirty="0">
                <a:latin typeface="Eras Medium ITC" panose="020B0602030504020804" pitchFamily="34" charset="0"/>
              </a:rPr>
              <a:t>Selene López </a:t>
            </a:r>
            <a:r>
              <a:rPr lang="es-MX" dirty="0" smtClean="0">
                <a:latin typeface="Eras Medium ITC" panose="020B0602030504020804" pitchFamily="34" charset="0"/>
              </a:rPr>
              <a:t>García.</a:t>
            </a:r>
          </a:p>
          <a:p>
            <a:r>
              <a:rPr lang="es-MX" dirty="0" smtClean="0">
                <a:latin typeface="Eras Medium ITC" panose="020B0602030504020804" pitchFamily="34" charset="0"/>
              </a:rPr>
              <a:t>Revisión del </a:t>
            </a:r>
            <a:r>
              <a:rPr lang="es-MX" dirty="0">
                <a:latin typeface="Eras Medium ITC" panose="020B0602030504020804" pitchFamily="34" charset="0"/>
              </a:rPr>
              <a:t>Manual de procedimientos y políticas del Sistema Integral de Información para la Acreditación (SIIAC</a:t>
            </a:r>
            <a:r>
              <a:rPr lang="es-MX" dirty="0" smtClean="0">
                <a:latin typeface="Eras Medium ITC" panose="020B0602030504020804" pitchFamily="34" charset="0"/>
              </a:rPr>
              <a:t>)</a:t>
            </a:r>
          </a:p>
          <a:p>
            <a:r>
              <a:rPr lang="es-MX" dirty="0" smtClean="0">
                <a:latin typeface="Eras Medium ITC" panose="020B0602030504020804" pitchFamily="34" charset="0"/>
              </a:rPr>
              <a:t>Valorar </a:t>
            </a:r>
            <a:r>
              <a:rPr lang="es-MX" dirty="0">
                <a:latin typeface="Eras Medium ITC" panose="020B0602030504020804" pitchFamily="34" charset="0"/>
              </a:rPr>
              <a:t>la necesidad de generar un documento adicional que pueda integrarse al </a:t>
            </a:r>
            <a:r>
              <a:rPr lang="es-MX" dirty="0" smtClean="0">
                <a:latin typeface="Eras Medium ITC" panose="020B0602030504020804" pitchFamily="34" charset="0"/>
              </a:rPr>
              <a:t>SNAE-2013 </a:t>
            </a:r>
            <a:r>
              <a:rPr lang="es-MX" dirty="0">
                <a:latin typeface="Eras Medium ITC" panose="020B0602030504020804" pitchFamily="34" charset="0"/>
              </a:rPr>
              <a:t>o considerarlo como un documento independiente que se propone de acuerdo a lo establecido por COPAES, </a:t>
            </a:r>
            <a:r>
              <a:rPr lang="es-MX" dirty="0" smtClean="0">
                <a:latin typeface="Eras Medium ITC" panose="020B0602030504020804" pitchFamily="34" charset="0"/>
              </a:rPr>
              <a:t>AC.</a:t>
            </a:r>
            <a:endParaRPr lang="es-MX"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41766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r>
              <a:rPr lang="es-MX" sz="2400" dirty="0" smtClean="0">
                <a:latin typeface="Eras Medium ITC" panose="020B0602030504020804" pitchFamily="34" charset="0"/>
              </a:rPr>
              <a:t>18 </a:t>
            </a:r>
            <a:r>
              <a:rPr lang="es-MX" sz="2400" dirty="0">
                <a:latin typeface="Eras Medium ITC" panose="020B0602030504020804" pitchFamily="34" charset="0"/>
              </a:rPr>
              <a:t>de agosto </a:t>
            </a:r>
            <a:r>
              <a:rPr lang="es-MX" sz="2400" dirty="0" smtClean="0">
                <a:latin typeface="Eras Medium ITC" panose="020B0602030504020804" pitchFamily="34" charset="0"/>
              </a:rPr>
              <a:t>2017, 9:00 horas. Presentación </a:t>
            </a:r>
            <a:r>
              <a:rPr lang="es-MX" sz="2400" dirty="0">
                <a:latin typeface="Eras Medium ITC" panose="020B0602030504020804" pitchFamily="34" charset="0"/>
              </a:rPr>
              <a:t>de las conclusiones de cada grupo de </a:t>
            </a:r>
            <a:r>
              <a:rPr lang="es-MX" sz="2400" dirty="0" smtClean="0">
                <a:latin typeface="Eras Medium ITC" panose="020B0602030504020804" pitchFamily="34" charset="0"/>
              </a:rPr>
              <a:t>trabajo y </a:t>
            </a:r>
            <a:r>
              <a:rPr lang="es-MX" sz="2400" dirty="0" err="1" smtClean="0">
                <a:latin typeface="Eras Medium ITC" panose="020B0602030504020804" pitchFamily="34" charset="0"/>
              </a:rPr>
              <a:t>retroalimentacion</a:t>
            </a:r>
            <a:endParaRPr lang="es-MX" sz="2400" dirty="0" smtClean="0">
              <a:latin typeface="Eras Medium ITC" panose="020B0602030504020804" pitchFamily="34" charset="0"/>
            </a:endParaRPr>
          </a:p>
          <a:p>
            <a:pPr marL="0" indent="0" algn="ctr">
              <a:buNone/>
            </a:pPr>
            <a:r>
              <a:rPr lang="es-MX" sz="2400" dirty="0" smtClean="0">
                <a:latin typeface="Eras Medium ITC" panose="020B0602030504020804" pitchFamily="34" charset="0"/>
              </a:rPr>
              <a:t>Acuerdos </a:t>
            </a:r>
          </a:p>
          <a:p>
            <a:r>
              <a:rPr lang="es-MX" sz="2400" dirty="0" smtClean="0">
                <a:latin typeface="Eras Medium ITC" panose="020B0602030504020804" pitchFamily="34" charset="0"/>
              </a:rPr>
              <a:t>Cada </a:t>
            </a:r>
            <a:r>
              <a:rPr lang="es-MX" sz="2400" dirty="0">
                <a:latin typeface="Eras Medium ITC" panose="020B0602030504020804" pitchFamily="34" charset="0"/>
              </a:rPr>
              <a:t>equipo </a:t>
            </a:r>
            <a:r>
              <a:rPr lang="es-MX" sz="2400" dirty="0" smtClean="0">
                <a:latin typeface="Eras Medium ITC" panose="020B0602030504020804" pitchFamily="34" charset="0"/>
              </a:rPr>
              <a:t>enviará </a:t>
            </a:r>
            <a:r>
              <a:rPr lang="es-MX" sz="2400" dirty="0">
                <a:latin typeface="Eras Medium ITC" panose="020B0602030504020804" pitchFamily="34" charset="0"/>
              </a:rPr>
              <a:t>el archivo al correo de COMACE, AC </a:t>
            </a:r>
            <a:endParaRPr lang="es-MX" sz="2400" dirty="0" smtClean="0">
              <a:latin typeface="Eras Medium ITC" panose="020B0602030504020804" pitchFamily="34" charset="0"/>
            </a:endParaRPr>
          </a:p>
          <a:p>
            <a:r>
              <a:rPr lang="es-MX" sz="2400" dirty="0" smtClean="0">
                <a:latin typeface="Eras Medium ITC" panose="020B0602030504020804" pitchFamily="34" charset="0"/>
              </a:rPr>
              <a:t>En COMACE se integrará </a:t>
            </a:r>
            <a:r>
              <a:rPr lang="es-MX" sz="2400" dirty="0">
                <a:latin typeface="Eras Medium ITC" panose="020B0602030504020804" pitchFamily="34" charset="0"/>
              </a:rPr>
              <a:t>el documento final </a:t>
            </a:r>
            <a:r>
              <a:rPr lang="es-MX" sz="2400" dirty="0" smtClean="0">
                <a:latin typeface="Eras Medium ITC" panose="020B0602030504020804" pitchFamily="34" charset="0"/>
              </a:rPr>
              <a:t>para enviar </a:t>
            </a:r>
            <a:r>
              <a:rPr lang="es-MX" sz="2400" dirty="0">
                <a:latin typeface="Eras Medium ITC" panose="020B0602030504020804" pitchFamily="34" charset="0"/>
              </a:rPr>
              <a:t>a COPAES, AC antes del 30 de agosto </a:t>
            </a:r>
            <a:r>
              <a:rPr lang="es-MX" sz="2400" dirty="0" smtClean="0">
                <a:latin typeface="Eras Medium ITC" panose="020B0602030504020804" pitchFamily="34" charset="0"/>
              </a:rPr>
              <a:t>de 2017</a:t>
            </a:r>
          </a:p>
          <a:p>
            <a:r>
              <a:rPr lang="es-MX" sz="2400" dirty="0" smtClean="0">
                <a:latin typeface="Eras Medium ITC" panose="020B0602030504020804" pitchFamily="34" charset="0"/>
              </a:rPr>
              <a:t>Cada grupo iniciará las modificaciones en caso de requerirse</a:t>
            </a:r>
          </a:p>
          <a:p>
            <a:r>
              <a:rPr lang="es-MX" sz="2400" dirty="0" smtClean="0">
                <a:latin typeface="Eras Medium ITC" panose="020B0602030504020804" pitchFamily="34" charset="0"/>
              </a:rPr>
              <a:t>Proponer </a:t>
            </a:r>
            <a:r>
              <a:rPr lang="es-MX" sz="2400" dirty="0">
                <a:latin typeface="Eras Medium ITC" panose="020B0602030504020804" pitchFamily="34" charset="0"/>
              </a:rPr>
              <a:t>a COPAES, AC, que el tiempo establecido para concluir los trabajos se </a:t>
            </a:r>
            <a:r>
              <a:rPr lang="es-MX" sz="2400" dirty="0" smtClean="0">
                <a:latin typeface="Eras Medium ITC" panose="020B0602030504020804" pitchFamily="34" charset="0"/>
              </a:rPr>
              <a:t>extienda</a:t>
            </a:r>
          </a:p>
          <a:p>
            <a:r>
              <a:rPr lang="es-MX" sz="2400" dirty="0" smtClean="0">
                <a:latin typeface="Eras Medium ITC" panose="020B0602030504020804" pitchFamily="34" charset="0"/>
              </a:rPr>
              <a:t>Incorporar al taller </a:t>
            </a:r>
            <a:r>
              <a:rPr lang="es-MX" sz="2400" dirty="0">
                <a:latin typeface="Eras Medium ITC" panose="020B0602030504020804" pitchFamily="34" charset="0"/>
              </a:rPr>
              <a:t>de evaluadores </a:t>
            </a:r>
            <a:r>
              <a:rPr lang="es-MX" sz="2400" dirty="0" smtClean="0">
                <a:latin typeface="Eras Medium ITC" panose="020B0602030504020804" pitchFamily="34" charset="0"/>
              </a:rPr>
              <a:t>externos esta </a:t>
            </a:r>
            <a:r>
              <a:rPr lang="es-MX" sz="2400" dirty="0">
                <a:latin typeface="Eras Medium ITC" panose="020B0602030504020804" pitchFamily="34" charset="0"/>
              </a:rPr>
              <a:t>temática y los </a:t>
            </a:r>
            <a:r>
              <a:rPr lang="es-MX" sz="2400" dirty="0" smtClean="0">
                <a:latin typeface="Eras Medium ITC" panose="020B0602030504020804" pitchFamily="34" charset="0"/>
              </a:rPr>
              <a:t>avances de cada rubro</a:t>
            </a:r>
            <a:endParaRPr lang="es-MX" sz="2400" dirty="0">
              <a:latin typeface="Eras Medium ITC" panose="020B0602030504020804" pitchFamily="34" charset="0"/>
            </a:endParaRPr>
          </a:p>
          <a:p>
            <a:endParaRPr lang="es-MX" sz="2400" dirty="0">
              <a:latin typeface="Eras Medium ITC" panose="020B0602030504020804" pitchFamily="34" charset="0"/>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2223387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838200" y="1734184"/>
            <a:ext cx="10058400" cy="4758055"/>
          </a:xfrm>
        </p:spPr>
        <p:txBody>
          <a:bodyPr>
            <a:noAutofit/>
          </a:bodyPr>
          <a:lstStyle/>
          <a:p>
            <a:pPr marL="0" indent="0" algn="ctr">
              <a:buNone/>
            </a:pPr>
            <a:r>
              <a:rPr lang="es-MX" dirty="0">
                <a:latin typeface="Eras Medium ITC" panose="020B0602030504020804" pitchFamily="34" charset="0"/>
              </a:rPr>
              <a:t>Asamblea General de Asociados del Consejo Mexicano para la Acreditación de Enfermería, AC</a:t>
            </a:r>
          </a:p>
          <a:p>
            <a:r>
              <a:rPr lang="es-MX" dirty="0" smtClean="0">
                <a:latin typeface="Eras Medium ITC" panose="020B0602030504020804" pitchFamily="34" charset="0"/>
              </a:rPr>
              <a:t>3 de noviembre de 2017, 10:00 horas, en </a:t>
            </a:r>
            <a:r>
              <a:rPr lang="es-MX" dirty="0">
                <a:latin typeface="Eras Medium ITC" panose="020B0602030504020804" pitchFamily="34" charset="0"/>
              </a:rPr>
              <a:t>las instalaciones del Salón Panorámico del 6° Piso del Centro de Gestión del Conocimiento de la Universidad Autónoma de Tamaulipas</a:t>
            </a:r>
            <a:r>
              <a:rPr lang="es-MX" dirty="0" smtClean="0">
                <a:latin typeface="Eras Medium ITC" panose="020B0602030504020804" pitchFamily="34" charset="0"/>
              </a:rPr>
              <a:t>,</a:t>
            </a:r>
          </a:p>
          <a:p>
            <a:r>
              <a:rPr lang="es-MX" dirty="0" smtClean="0">
                <a:latin typeface="Eras Medium ITC" panose="020B0602030504020804" pitchFamily="34" charset="0"/>
              </a:rPr>
              <a:t>Propuesta </a:t>
            </a:r>
            <a:r>
              <a:rPr lang="es-MX" dirty="0">
                <a:latin typeface="Eras Medium ITC" panose="020B0602030504020804" pitchFamily="34" charset="0"/>
              </a:rPr>
              <a:t>de modificación del Estatuto</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520699"/>
            <a:ext cx="2171700" cy="1103313"/>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81013"/>
            <a:ext cx="1400175" cy="1143000"/>
          </a:xfrm>
          <a:prstGeom prst="rect">
            <a:avLst/>
          </a:prstGeom>
        </p:spPr>
      </p:pic>
    </p:spTree>
    <p:extLst>
      <p:ext uri="{BB962C8B-B14F-4D97-AF65-F5344CB8AC3E}">
        <p14:creationId xmlns:p14="http://schemas.microsoft.com/office/powerpoint/2010/main" val="3766894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1388</TotalTime>
  <Words>2054</Words>
  <Application>Microsoft Office PowerPoint</Application>
  <PresentationFormat>Panorámica</PresentationFormat>
  <Paragraphs>110</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Batang</vt:lpstr>
      <vt:lpstr>Calibri</vt:lpstr>
      <vt:lpstr>Calibri Light</vt:lpstr>
      <vt:lpstr>Eras Medium ITC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Lizbeth Paulina Padrón Aké</dc:creator>
  <cp:lastModifiedBy>Lizbeth Paulina Padrón Aké</cp:lastModifiedBy>
  <cp:revision>147</cp:revision>
  <cp:lastPrinted>2015-04-23T18:19:36Z</cp:lastPrinted>
  <dcterms:created xsi:type="dcterms:W3CDTF">2015-04-21T20:25:11Z</dcterms:created>
  <dcterms:modified xsi:type="dcterms:W3CDTF">2017-11-09T13:13:47Z</dcterms:modified>
</cp:coreProperties>
</file>